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4" r:id="rId3"/>
    <p:sldMasterId id="2147483656" r:id="rId4"/>
    <p:sldMasterId id="214748365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8" r:id="rId16"/>
    <p:sldId id="266" r:id="rId17"/>
    <p:sldId id="267" r:id="rId18"/>
    <p:sldId id="268" r:id="rId19"/>
    <p:sldId id="269" r:id="rId20"/>
    <p:sldId id="27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91" r:id="rId29"/>
    <p:sldId id="280" r:id="rId30"/>
  </p:sldIdLst>
  <p:sldSz cx="12192000" cy="6858000"/>
  <p:notesSz cx="6858000" cy="9144000"/>
  <p:embeddedFontLst>
    <p:embeddedFont>
      <p:font typeface="Source Han Sans CN Bold" panose="020B0800000000000000" charset="-122"/>
      <p:bold r:id="rId34"/>
    </p:embeddedFont>
    <p:embeddedFont>
      <p:font typeface="OPPOSans R" panose="00020600040101010101" charset="-122"/>
      <p:regular r:id="rId35"/>
    </p:embeddedFont>
    <p:embeddedFont>
      <p:font typeface="Source Han Sans" panose="020B0500000000000000" charset="-122"/>
      <p:regular r:id="rId36"/>
    </p:embeddedFont>
    <p:embeddedFont>
      <p:font typeface="等线" panose="02010600030101010101" charset="-122"/>
      <p:regular r:id="rId37"/>
    </p:embeddedFont>
    <p:embeddedFont>
      <p:font typeface="OPPOSans B" panose="00020600040101010101" charset="-122"/>
      <p:regular r:id="rId38"/>
    </p:embeddedFont>
    <p:embeddedFont>
      <p:font typeface="OPPOSans H" panose="00020600040101010101" charset="-122"/>
      <p:regular r:id="rId3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75.xml"/><Relationship Id="rId20" Type="http://schemas.openxmlformats.org/officeDocument/2006/relationships/tags" Target="../tags/tag74.xml"/><Relationship Id="rId2" Type="http://schemas.openxmlformats.org/officeDocument/2006/relationships/tags" Target="../tags/tag56.xml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tags" Target="../tags/tag5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5" Type="http://schemas.openxmlformats.org/officeDocument/2006/relationships/slideLayout" Target="../slideLayouts/slideLayout7.xml"/><Relationship Id="rId24" Type="http://schemas.openxmlformats.org/officeDocument/2006/relationships/image" Target="../media/image20.png"/><Relationship Id="rId23" Type="http://schemas.openxmlformats.org/officeDocument/2006/relationships/image" Target="../media/image19.png"/><Relationship Id="rId22" Type="http://schemas.openxmlformats.org/officeDocument/2006/relationships/tags" Target="../tags/tag95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tags" Target="../tags/tag77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image" Target="../media/image18.png"/><Relationship Id="rId15" Type="http://schemas.openxmlformats.org/officeDocument/2006/relationships/tags" Target="../tags/tag89.xml"/><Relationship Id="rId14" Type="http://schemas.openxmlformats.org/officeDocument/2006/relationships/image" Target="../media/image17.png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tags" Target="../tags/tag7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24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tags" Target="../tags/tag9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6.png"/><Relationship Id="rId15" Type="http://schemas.openxmlformats.org/officeDocument/2006/relationships/image" Target="../media/image5.png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8.png"/><Relationship Id="rId11" Type="http://schemas.openxmlformats.org/officeDocument/2006/relationships/image" Target="../media/image7.png"/><Relationship Id="rId10" Type="http://schemas.openxmlformats.org/officeDocument/2006/relationships/tags" Target="../tags/tag40.xml"/><Relationship Id="rId1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>
            <a:off x="895048" y="5333995"/>
            <a:ext cx="210950" cy="228510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617912" y="1907058"/>
            <a:ext cx="2369842" cy="595799"/>
          </a:xfrm>
          <a:prstGeom prst="parallelogram">
            <a:avLst/>
          </a:prstGeom>
          <a:gradFill>
            <a:gsLst>
              <a:gs pos="2500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51105" y="1866900"/>
            <a:ext cx="1536318" cy="6629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9CA3D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8187018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8591209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2876303">
            <a:off x="11779825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95343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2876303">
            <a:off x="11779825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5400000">
            <a:off x="802367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6200000" flipV="1">
            <a:off x="802367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783919">
            <a:off x="-17609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9816081" flipV="1">
            <a:off x="-17609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23597" y="2348890"/>
            <a:ext cx="6928019" cy="21374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3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R语言基础语法入门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479425" y="1341120"/>
            <a:ext cx="11052810" cy="191135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2"/>
            </p:custDataLst>
          </p:nvPr>
        </p:nvSpPr>
        <p:spPr>
          <a:xfrm>
            <a:off x="564515" y="3704590"/>
            <a:ext cx="6625590" cy="96964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使用matrix()函数创建矩阵，通过向量创建矩阵，使用dim()函数设置维度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vec &lt;- 1:12; dim(vec) &lt;- c(3, 4)。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556894" y="2984515"/>
            <a:ext cx="6633258" cy="62720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矩阵的生成与维度设置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向量与</a:t>
            </a: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矩阵的创建与操作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564514" y="1400825"/>
            <a:ext cx="6633258" cy="62720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  <a:sym typeface="+mn-ea"/>
              </a:rPr>
              <a:t>向量的算术与逻辑运算</a:t>
            </a:r>
            <a:endParaRPr kumimoji="1" lang="en-US" altLang="zh-CN" sz="16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564515" y="2192655"/>
            <a:ext cx="6625590" cy="96964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向量支持算术运算，如vec1 + vec2，逻辑运算，如vec &gt; 3，以及向量化运算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vec * 2和vec[vec &gt; 3]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4755" y="1772920"/>
            <a:ext cx="3857625" cy="31432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180" y="4568190"/>
            <a:ext cx="3657600" cy="18383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5775" y="4568190"/>
            <a:ext cx="3057525" cy="1781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>
            <p:custDataLst>
              <p:tags r:id="rId1"/>
            </p:custDataLst>
          </p:nvPr>
        </p:nvSpPr>
        <p:spPr>
          <a:xfrm>
            <a:off x="479424" y="1753717"/>
            <a:ext cx="6625381" cy="127321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2"/>
            </p:custDataLst>
          </p:nvPr>
        </p:nvSpPr>
        <p:spPr>
          <a:xfrm>
            <a:off x="479425" y="2418080"/>
            <a:ext cx="6631940" cy="101028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矩阵支持索引和切片操作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mat[2, 3]获取第2行第3列的元素，mat[1, ]获取第1行的所有元素，mat[, 2]获取第2列的所有元素。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3"/>
            </p:custDataLst>
          </p:nvPr>
        </p:nvSpPr>
        <p:spPr>
          <a:xfrm>
            <a:off x="552450" y="1988881"/>
            <a:ext cx="6631651" cy="3830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矩阵的索引与切片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4"/>
            </p:custDataLst>
          </p:nvPr>
        </p:nvSpPr>
        <p:spPr>
          <a:xfrm>
            <a:off x="473075" y="4725035"/>
            <a:ext cx="6631940" cy="103949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矩阵支持转置操作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t(mat)，矩阵乘法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mat1 %*% mat2，以及矩阵分解，如eigen(mat)进行特征值分解。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5"/>
            </p:custDataLst>
          </p:nvPr>
        </p:nvSpPr>
        <p:spPr>
          <a:xfrm>
            <a:off x="551180" y="4342381"/>
            <a:ext cx="6631651" cy="38303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矩阵的转置与乘法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矩阵的创建与操作</a:t>
            </a:r>
            <a:endParaRPr kumimoji="1"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2825" y="28575"/>
            <a:ext cx="4829175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7079655" y="4892040"/>
            <a:ext cx="3497580" cy="196596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894671" y="5088513"/>
            <a:ext cx="1279967" cy="1769487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894671" y="-1"/>
            <a:ext cx="1279967" cy="1975079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912033" y="2301240"/>
            <a:ext cx="1279967" cy="223266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2303780"/>
            <a:ext cx="5381585" cy="1390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使用rowSums()和colSums()函数计算矩阵的行和与列和，使用rowMeans()和colMeans()函数计算行均值与列均值。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1915160"/>
            <a:ext cx="5381585" cy="317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矩阵的行列求和与平均值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743450"/>
            <a:ext cx="5381585" cy="1390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使用diag()函数获取矩阵的对角线元素，使用sum(diag(mat))计算矩阵的迹（对角线元素之和）。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60400" y="4354830"/>
            <a:ext cx="5381585" cy="317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矩阵的对角线元素与迹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矩阵运算</a:t>
            </a:r>
            <a:endParaRPr kumimoji="1"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1990" y="476250"/>
            <a:ext cx="4476750" cy="6029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>
            <p:custDataLst>
              <p:tags r:id="rId1"/>
            </p:custDataLst>
          </p:nvPr>
        </p:nvSpPr>
        <p:spPr>
          <a:xfrm>
            <a:off x="7093080" y="1268894"/>
            <a:ext cx="4329587" cy="13553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使用qr()函数进行QR分解，将矩阵分解为一个正交矩阵和一个上三角矩阵的乘积，在主成分分析、推荐系统等领域有广泛应用。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2"/>
            </p:custDataLst>
          </p:nvPr>
        </p:nvSpPr>
        <p:spPr>
          <a:xfrm>
            <a:off x="577979" y="1529299"/>
            <a:ext cx="4329587" cy="13553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使用eigen()函数进行特征值分解，得到矩阵的特征值和特征向量，使用svd()函数进行奇异值分解，将矩阵分解为三个矩阵的乘积。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3"/>
            </p:custDataLst>
          </p:nvPr>
        </p:nvSpPr>
        <p:spPr>
          <a:xfrm>
            <a:off x="577979" y="1051144"/>
            <a:ext cx="4329587" cy="4155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特征值分解与奇异值分解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4"/>
            </p:custDataLst>
          </p:nvPr>
        </p:nvSpPr>
        <p:spPr>
          <a:xfrm>
            <a:off x="7248019" y="693004"/>
            <a:ext cx="4329587" cy="4155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QR分解与应用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矩阵分解</a:t>
            </a: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25" y="2637155"/>
            <a:ext cx="4255770" cy="19856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595" y="3501390"/>
            <a:ext cx="3019425" cy="31718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2950" y="2276475"/>
            <a:ext cx="3124200" cy="341947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031990" y="5805170"/>
            <a:ext cx="48018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特征值分解可以得到矩阵的特征值和特征向量，奇异值分解可以将矩阵分解为三个矩阵的乘积，QR 分解可以将矩阵分解为一个正交矩阵和一个上三角矩阵的乘积。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矩阵分解在主成分分析、推荐系统等领域有广泛应用。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数据框和列表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>
            <p:custDataLst>
              <p:tags r:id="rId1"/>
            </p:custDataLst>
          </p:nvPr>
        </p:nvSpPr>
        <p:spPr>
          <a:xfrm>
            <a:off x="1070614" y="2144830"/>
            <a:ext cx="2699476" cy="3863681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1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>
            <p:custDataLst>
              <p:tags r:id="rId2"/>
            </p:custDataLst>
          </p:nvPr>
        </p:nvSpPr>
        <p:spPr>
          <a:xfrm>
            <a:off x="4796386" y="2144830"/>
            <a:ext cx="2699475" cy="3863679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2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3"/>
            </p:custDataLst>
          </p:nvPr>
        </p:nvSpPr>
        <p:spPr>
          <a:xfrm>
            <a:off x="8533085" y="2144830"/>
            <a:ext cx="2699476" cy="3863681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1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4"/>
            </p:custDataLst>
          </p:nvPr>
        </p:nvSpPr>
        <p:spPr>
          <a:xfrm>
            <a:off x="50535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数据框支持索引和切片操作，如df[1, ]获取第1行，df[, "age"]获取age列，支持添加列、删除列、筛选行等操作。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5"/>
            </p:custDataLst>
          </p:nvPr>
        </p:nvSpPr>
        <p:spPr>
          <a:xfrm>
            <a:off x="50426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6"/>
            </p:custDataLst>
          </p:nvPr>
        </p:nvSpPr>
        <p:spPr>
          <a:xfrm>
            <a:off x="13215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7"/>
            </p:custDataLst>
          </p:nvPr>
        </p:nvSpPr>
        <p:spPr>
          <a:xfrm>
            <a:off x="87891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数据框的行筛选与列操作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8"/>
            </p:custDataLst>
          </p:nvPr>
        </p:nvSpPr>
        <p:spPr>
          <a:xfrm>
            <a:off x="87764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9"/>
            </p:custDataLst>
          </p:nvPr>
        </p:nvSpPr>
        <p:spPr>
          <a:xfrm>
            <a:off x="9746210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10"/>
            </p:custDataLst>
          </p:nvPr>
        </p:nvSpPr>
        <p:spPr>
          <a:xfrm>
            <a:off x="50553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数据框的索引与切片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11"/>
            </p:custDataLst>
          </p:nvPr>
        </p:nvSpPr>
        <p:spPr>
          <a:xfrm>
            <a:off x="13324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使用read.csv()和read_excel()函数读取外部数据文件创建数据框，使用data.frame()函数直接创建数据框。</a:t>
            </a: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12"/>
            </p:custDataLst>
          </p:nvPr>
        </p:nvSpPr>
        <p:spPr>
          <a:xfrm>
            <a:off x="87873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使用条件表达式进行行筛选，如df[df$height &gt; 170, ]，支持添加列df$height &lt;- c(165, 180, 175)，删除列df$age &lt;- NULL。</a:t>
            </a: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3"/>
            </p:custDataLst>
          </p:nvPr>
        </p:nvSpPr>
        <p:spPr>
          <a:xfrm>
            <a:off x="13342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数据框的读取与创建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14"/>
            </p:custDataLst>
          </p:nvPr>
        </p:nvSpPr>
        <p:spPr>
          <a:xfrm>
            <a:off x="6009510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2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15"/>
            </p:custDataLst>
          </p:nvPr>
        </p:nvSpPr>
        <p:spPr>
          <a:xfrm>
            <a:off x="2261881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8" name="标题 1"/>
          <p:cNvCxnSpPr/>
          <p:nvPr>
            <p:custDataLst>
              <p:tags r:id="rId16"/>
            </p:custDataLst>
          </p:nvPr>
        </p:nvCxnSpPr>
        <p:spPr>
          <a:xfrm flipV="1">
            <a:off x="1496847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19" name="标题 1"/>
          <p:cNvCxnSpPr/>
          <p:nvPr>
            <p:custDataLst>
              <p:tags r:id="rId17"/>
            </p:custDataLst>
          </p:nvPr>
        </p:nvCxnSpPr>
        <p:spPr>
          <a:xfrm flipH="1" flipV="1">
            <a:off x="2420352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20" name="标题 1"/>
          <p:cNvCxnSpPr/>
          <p:nvPr>
            <p:custDataLst>
              <p:tags r:id="rId18"/>
            </p:custDataLst>
          </p:nvPr>
        </p:nvCxnSpPr>
        <p:spPr>
          <a:xfrm flipV="1">
            <a:off x="5222619" y="1523642"/>
            <a:ext cx="923505" cy="621188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1" name="标题 1"/>
          <p:cNvCxnSpPr/>
          <p:nvPr>
            <p:custDataLst>
              <p:tags r:id="rId19"/>
            </p:custDataLst>
          </p:nvPr>
        </p:nvCxnSpPr>
        <p:spPr>
          <a:xfrm flipH="1" flipV="1">
            <a:off x="6146124" y="1523642"/>
            <a:ext cx="923505" cy="621188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2" name="标题 1"/>
          <p:cNvCxnSpPr/>
          <p:nvPr>
            <p:custDataLst>
              <p:tags r:id="rId20"/>
            </p:custDataLst>
          </p:nvPr>
        </p:nvCxnSpPr>
        <p:spPr>
          <a:xfrm flipV="1">
            <a:off x="8959318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23" name="标题 1"/>
          <p:cNvCxnSpPr/>
          <p:nvPr>
            <p:custDataLst>
              <p:tags r:id="rId21"/>
            </p:custDataLst>
          </p:nvPr>
        </p:nvCxnSpPr>
        <p:spPr>
          <a:xfrm flipH="1" flipV="1">
            <a:off x="9882823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sp>
        <p:nvSpPr>
          <p:cNvPr id="24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数据框的创建与操作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>
            <p:custDataLst>
              <p:tags r:id="rId1"/>
            </p:custDataLst>
          </p:nvPr>
        </p:nvSpPr>
        <p:spPr>
          <a:xfrm>
            <a:off x="3509785" y="2246367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2"/>
            </p:custDataLst>
          </p:nvPr>
        </p:nvSpPr>
        <p:spPr>
          <a:xfrm>
            <a:off x="452260" y="2217157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3"/>
            </p:custDataLst>
          </p:nvPr>
        </p:nvSpPr>
        <p:spPr>
          <a:xfrm>
            <a:off x="7967980" y="2217420"/>
            <a:ext cx="2744470" cy="7372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数据框的行筛选与列操作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4"/>
            </p:custDataLst>
          </p:nvPr>
        </p:nvSpPr>
        <p:spPr>
          <a:xfrm>
            <a:off x="8040510" y="162343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5"/>
            </p:custDataLst>
          </p:nvPr>
        </p:nvSpPr>
        <p:spPr>
          <a:xfrm>
            <a:off x="9048345" y="908544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6"/>
            </p:custDataLst>
          </p:nvPr>
        </p:nvSpPr>
        <p:spPr>
          <a:xfrm>
            <a:off x="3510420" y="285279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数据框的索引与切片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7"/>
            </p:custDataLst>
          </p:nvPr>
        </p:nvSpPr>
        <p:spPr>
          <a:xfrm>
            <a:off x="4511545" y="1483854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2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8"/>
            </p:custDataLst>
          </p:nvPr>
        </p:nvSpPr>
        <p:spPr>
          <a:xfrm>
            <a:off x="1415426" y="14844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0" name="标题 1"/>
          <p:cNvCxnSpPr/>
          <p:nvPr>
            <p:custDataLst>
              <p:tags r:id="rId9"/>
            </p:custDataLst>
          </p:nvPr>
        </p:nvCxnSpPr>
        <p:spPr>
          <a:xfrm flipV="1">
            <a:off x="4093589" y="1751765"/>
            <a:ext cx="554355" cy="608965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1" name="标题 1"/>
          <p:cNvCxnSpPr/>
          <p:nvPr>
            <p:custDataLst>
              <p:tags r:id="rId10"/>
            </p:custDataLst>
          </p:nvPr>
        </p:nvCxnSpPr>
        <p:spPr>
          <a:xfrm flipH="1" flipV="1">
            <a:off x="4648374" y="1751765"/>
            <a:ext cx="669925" cy="608965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2" name="标题 1"/>
          <p:cNvCxnSpPr/>
          <p:nvPr>
            <p:custDataLst>
              <p:tags r:id="rId11"/>
            </p:custDataLst>
          </p:nvPr>
        </p:nvCxnSpPr>
        <p:spPr>
          <a:xfrm flipV="1">
            <a:off x="8616418" y="1196775"/>
            <a:ext cx="575945" cy="503555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23" name="标题 1"/>
          <p:cNvCxnSpPr>
            <a:endCxn id="11" idx="4"/>
          </p:cNvCxnSpPr>
          <p:nvPr>
            <p:custDataLst>
              <p:tags r:id="rId12"/>
            </p:custDataLst>
          </p:nvPr>
        </p:nvCxnSpPr>
        <p:spPr>
          <a:xfrm flipH="1" flipV="1">
            <a:off x="9184538" y="1176455"/>
            <a:ext cx="511175" cy="523875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sp>
        <p:nvSpPr>
          <p:cNvPr id="24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551127" y="44205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数据框的创建与操作</a:t>
            </a:r>
            <a:endParaRPr kumimoji="1" lang="zh-CN" altLang="en-US"/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625" y="3606800"/>
            <a:ext cx="3510280" cy="164465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13006" b="64214"/>
          <a:stretch>
            <a:fillRect/>
          </a:stretch>
        </p:blipFill>
        <p:spPr>
          <a:xfrm>
            <a:off x="3647440" y="3738245"/>
            <a:ext cx="3168650" cy="1346200"/>
          </a:xfrm>
          <a:prstGeom prst="rect">
            <a:avLst/>
          </a:prstGeom>
        </p:spPr>
      </p:pic>
      <p:cxnSp>
        <p:nvCxnSpPr>
          <p:cNvPr id="29" name="标题 1"/>
          <p:cNvCxnSpPr/>
          <p:nvPr>
            <p:custDataLst>
              <p:tags r:id="rId17"/>
            </p:custDataLst>
          </p:nvPr>
        </p:nvCxnSpPr>
        <p:spPr>
          <a:xfrm flipV="1">
            <a:off x="1001547" y="1752400"/>
            <a:ext cx="572135" cy="608965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30" name="标题 1"/>
          <p:cNvCxnSpPr/>
          <p:nvPr>
            <p:custDataLst>
              <p:tags r:id="rId18"/>
            </p:custDataLst>
          </p:nvPr>
        </p:nvCxnSpPr>
        <p:spPr>
          <a:xfrm flipH="1" flipV="1">
            <a:off x="1574112" y="1752400"/>
            <a:ext cx="579120" cy="608965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sp>
        <p:nvSpPr>
          <p:cNvPr id="31" name="圆角矩形 30"/>
          <p:cNvSpPr/>
          <p:nvPr>
            <p:custDataLst>
              <p:tags r:id="rId19"/>
            </p:custDataLst>
          </p:nvPr>
        </p:nvSpPr>
        <p:spPr>
          <a:xfrm>
            <a:off x="687705" y="2362200"/>
            <a:ext cx="1728470" cy="72009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圆角矩形 31"/>
          <p:cNvSpPr/>
          <p:nvPr>
            <p:custDataLst>
              <p:tags r:id="rId20"/>
            </p:custDataLst>
          </p:nvPr>
        </p:nvSpPr>
        <p:spPr>
          <a:xfrm>
            <a:off x="3837940" y="2361565"/>
            <a:ext cx="1728470" cy="72009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3" name="圆角矩形 32"/>
          <p:cNvSpPr/>
          <p:nvPr>
            <p:custDataLst>
              <p:tags r:id="rId21"/>
            </p:custDataLst>
          </p:nvPr>
        </p:nvSpPr>
        <p:spPr>
          <a:xfrm>
            <a:off x="8331200" y="1700530"/>
            <a:ext cx="1728470" cy="72009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标题 1"/>
          <p:cNvSpPr txBox="1"/>
          <p:nvPr>
            <p:custDataLst>
              <p:tags r:id="rId22"/>
            </p:custDataLst>
          </p:nvPr>
        </p:nvSpPr>
        <p:spPr>
          <a:xfrm>
            <a:off x="452260" y="285279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3295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数据框的读取与创建</a:t>
            </a:r>
            <a:endParaRPr kumimoji="1"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62140" y="2843530"/>
            <a:ext cx="2905125" cy="271081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68205" y="2853055"/>
            <a:ext cx="2244090" cy="275717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>
            <a:off x="1062180" y="1127513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2"/>
            </p:custDataLst>
          </p:nvPr>
        </p:nvSpPr>
        <p:spPr>
          <a:xfrm>
            <a:off x="1719733" y="1218425"/>
            <a:ext cx="1130300" cy="4921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>
            <a:off x="681355" y="1976671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列表的生成与组合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23570" y="2780392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使用list()函数创建列表，可以组合不同类型的对象，如lst &lt;- list(a = 1:3, b = matrix(1:9, nrow = 3))。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4891139" y="1127513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5548692" y="1218425"/>
            <a:ext cx="1130300" cy="4921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4510314" y="1976671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列表的索引与元素访问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76354" y="2810236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列表支持索引操作，使用[[或$访问列表中的元素，如lst[[1]]获取第一个元素，lst$b获取名为b的元素。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7"/>
            </p:custDataLst>
          </p:nvPr>
        </p:nvSpPr>
        <p:spPr>
          <a:xfrm>
            <a:off x="8707398" y="1127513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8"/>
            </p:custDataLst>
          </p:nvPr>
        </p:nvSpPr>
        <p:spPr>
          <a:xfrm>
            <a:off x="9364951" y="1218425"/>
            <a:ext cx="1130300" cy="4921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9"/>
            </p:custDataLst>
          </p:nvPr>
        </p:nvSpPr>
        <p:spPr>
          <a:xfrm>
            <a:off x="8326573" y="1976671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列表的元素添加与删除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209098" y="2808331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在列表中添加新元素，如lst$d &lt;- "Hello"，删除元素，如lst$d &lt;- NULL，列表的灵活性使其成为R语言中强大的数据类型。</a:t>
            </a:r>
            <a:endParaRPr kumimoji="1" lang="zh-CN" altLang="en-US" sz="1400"/>
          </a:p>
        </p:txBody>
      </p:sp>
      <p:sp>
        <p:nvSpPr>
          <p:cNvPr id="16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列表的创建与操作</a:t>
            </a:r>
            <a:endParaRPr kumimoji="1"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rcRect b="72277"/>
          <a:stretch>
            <a:fillRect/>
          </a:stretch>
        </p:blipFill>
        <p:spPr>
          <a:xfrm>
            <a:off x="191135" y="4653280"/>
            <a:ext cx="4210685" cy="14401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4110" y="4653280"/>
            <a:ext cx="2914650" cy="10001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4605" y="4653280"/>
            <a:ext cx="2295525" cy="7905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76360" y="5541010"/>
            <a:ext cx="2095500" cy="5524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5889355" y="2791139"/>
            <a:ext cx="409747" cy="396527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2"/>
            </p:custDataLst>
          </p:nvPr>
        </p:nvSpPr>
        <p:spPr>
          <a:xfrm>
            <a:off x="5897205" y="4049918"/>
            <a:ext cx="394049" cy="409747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6024459" y="3854768"/>
            <a:ext cx="4624489" cy="6448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marL="285750" indent="-285750" algn="l">
              <a:lnSpc>
                <a:spcPct val="130000"/>
              </a:lnSpc>
              <a:buFont typeface="Wingdings" panose="05000000000000000000" charset="0"/>
              <a:buChar char="l"/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数据框转换为列表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6024459" y="4566331"/>
            <a:ext cx="4624489" cy="12448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使用as.list()函数将数据框转换为列表，如lst &lt;- as.list(df)，数据框的每一列将成为列表中的一个元素。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6024457" y="1793610"/>
            <a:ext cx="4624489" cy="6448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marL="285750" indent="-285750" algn="l">
              <a:lnSpc>
                <a:spcPct val="130000"/>
              </a:lnSpc>
              <a:buFont typeface="Wingdings" panose="05000000000000000000" charset="0"/>
              <a:buChar char="l"/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列表转换为数据框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6024459" y="2505174"/>
            <a:ext cx="4624489" cy="12448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使用as.data.frame()函数将列表转换为数据框，如df &lt;- as.data.frame(lst)，列表中各元素长度需相同。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数据框与列表的转换</a:t>
            </a:r>
            <a:endParaRPr kumimoji="1"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t="2437" b="2598"/>
          <a:stretch>
            <a:fillRect/>
          </a:stretch>
        </p:blipFill>
        <p:spPr>
          <a:xfrm>
            <a:off x="1271270" y="1052830"/>
            <a:ext cx="3380740" cy="56165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常用函数和操作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89761" y="1060405"/>
            <a:ext cx="266700" cy="436367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499240" y="885502"/>
            <a:ext cx="2643422" cy="12311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654688" y="1631919"/>
            <a:ext cx="2482008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F3772">
                    <a:alpha val="5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/CONTENTS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88635" y="2601941"/>
            <a:ext cx="48600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基本数据类型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641101" y="2532729"/>
            <a:ext cx="562219" cy="553569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>
            <a:noFill/>
            <a:miter/>
          </a:ln>
          <a:effectLst>
            <a:outerShdw blurRad="127000" dist="139700" dir="2700000" algn="tl" rotWithShape="0">
              <a:schemeClr val="accent1">
                <a:alpha val="16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388632" y="3589740"/>
            <a:ext cx="48600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向量和矩阵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641101" y="3517104"/>
            <a:ext cx="562219" cy="553569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>
            <a:noFill/>
            <a:miter/>
          </a:ln>
          <a:effectLst>
            <a:outerShdw blurRad="127000" dist="139700" dir="2700000" algn="tl" rotWithShape="0">
              <a:schemeClr val="accent1">
                <a:alpha val="16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374861" y="4568751"/>
            <a:ext cx="48600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数据框和列表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627328" y="4510267"/>
            <a:ext cx="562219" cy="553569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>
            <a:noFill/>
            <a:miter/>
          </a:ln>
          <a:effectLst>
            <a:outerShdw blurRad="127000" dist="139700" dir="2700000" algn="tl" rotWithShape="0">
              <a:schemeClr val="accent1">
                <a:alpha val="16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90784" y="5565978"/>
            <a:ext cx="429996" cy="887242"/>
          </a:xfrm>
          <a:prstGeom prst="rect">
            <a:avLst/>
          </a:prstGeom>
          <a:gradFill>
            <a:gsLst>
              <a:gs pos="27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465319" y="6112568"/>
            <a:ext cx="359384" cy="494438"/>
          </a:xfrm>
          <a:prstGeom prst="rect">
            <a:avLst/>
          </a:prstGeom>
          <a:gradFill>
            <a:gsLst>
              <a:gs pos="27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0" y="6704754"/>
            <a:ext cx="695325" cy="242146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 flipV="1">
            <a:off x="695325" y="6817678"/>
            <a:ext cx="11496675" cy="1629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sp>
        <p:nvSpPr>
          <p:cNvPr id="16" name="标题 1"/>
          <p:cNvSpPr txBox="1"/>
          <p:nvPr/>
        </p:nvSpPr>
        <p:spPr>
          <a:xfrm>
            <a:off x="3664735" y="2601941"/>
            <a:ext cx="5166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664735" y="3592541"/>
            <a:ext cx="5166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664735" y="4570441"/>
            <a:ext cx="5166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387561" y="5445051"/>
            <a:ext cx="48600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常用函数和操作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3640028" y="5386567"/>
            <a:ext cx="562219" cy="553569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flat">
            <a:noFill/>
            <a:miter/>
          </a:ln>
          <a:effectLst>
            <a:outerShdw blurRad="127000" dist="139700" dir="2700000" algn="tl" rotWithShape="0">
              <a:schemeClr val="accent1">
                <a:alpha val="16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3677435" y="5446741"/>
            <a:ext cx="516600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>
            <p:custDataLst>
              <p:tags r:id="rId1"/>
            </p:custDataLst>
          </p:nvPr>
        </p:nvSpPr>
        <p:spPr>
          <a:xfrm>
            <a:off x="239395" y="1826895"/>
            <a:ext cx="5487670" cy="9410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just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R语言内置了丰富的数学函数，如sqrt()（平方根）、log()（对数）、sin()（正弦）等，广泛应用于数据分析和统计建模。</a:t>
            </a:r>
            <a:endParaRPr kumimoji="1" lang="zh-CN" altLang="en-US"/>
          </a:p>
        </p:txBody>
      </p:sp>
      <p:sp>
        <p:nvSpPr>
          <p:cNvPr id="4" name="标题 1"/>
          <p:cNvSpPr txBox="1"/>
          <p:nvPr>
            <p:custDataLst>
              <p:tags r:id="rId2"/>
            </p:custDataLst>
          </p:nvPr>
        </p:nvSpPr>
        <p:spPr>
          <a:xfrm>
            <a:off x="119369" y="1124367"/>
            <a:ext cx="3236504" cy="8412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数学函数的分类与应用</a:t>
            </a: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3"/>
            </p:custDataLst>
          </p:nvPr>
        </p:nvSpPr>
        <p:spPr>
          <a:xfrm>
            <a:off x="240030" y="4436745"/>
            <a:ext cx="5334635" cy="2362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数学函数支持向量化运算，可以对向量、矩阵等数据结构中的每个元素进行计算，如sqrt(c(1, 4, 9))返回c(1, 2, 3)。</a:t>
            </a: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4"/>
            </p:custDataLst>
          </p:nvPr>
        </p:nvSpPr>
        <p:spPr>
          <a:xfrm>
            <a:off x="121567" y="3505617"/>
            <a:ext cx="3234407" cy="8412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数学函数的向量化运算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5"/>
            </p:custDataLst>
          </p:nvPr>
        </p:nvSpPr>
        <p:spPr>
          <a:xfrm>
            <a:off x="4799783" y="1619009"/>
            <a:ext cx="815043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常用数学函数</a:t>
            </a: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0100" y="1557020"/>
            <a:ext cx="2476500" cy="44862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2030" y="1557020"/>
            <a:ext cx="2724785" cy="44081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657860" y="1567180"/>
            <a:ext cx="5213985" cy="7378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统计函数的分类与应用</a:t>
            </a: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2"/>
            </p:custDataLst>
          </p:nvPr>
        </p:nvSpPr>
        <p:spPr>
          <a:xfrm>
            <a:off x="657860" y="2305050"/>
            <a:ext cx="5848350" cy="16675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R语言提供了常用的统计函数，如mean()（均值）、median()（中位数）、sd()（标准差）等，用于数据的描述性统计分析。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657860" y="4084955"/>
            <a:ext cx="5920105" cy="9582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统计函数支持向量化运算，可以对向量、数据框等数据结构中的元素进行计算，如mean(c(1, 2, 3, 4, 5))返回3。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601980" y="3653790"/>
            <a:ext cx="5683885" cy="3187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9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统计函数的向量化运算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统计函数</a:t>
            </a: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965" y="1196975"/>
            <a:ext cx="2867025" cy="4667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3970" y="2205355"/>
            <a:ext cx="3267075" cy="24479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/>
          <p:nvPr>
            <p:custDataLst>
              <p:tags r:id="rId1"/>
            </p:custDataLst>
          </p:nvPr>
        </p:nvSpPr>
        <p:spPr>
          <a:xfrm>
            <a:off x="623570" y="1484630"/>
            <a:ext cx="2179320" cy="29019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应用函数的分类与应用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2"/>
            </p:custDataLst>
          </p:nvPr>
        </p:nvSpPr>
        <p:spPr>
          <a:xfrm>
            <a:off x="623570" y="1972310"/>
            <a:ext cx="4092575" cy="129667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R语言提供了一系列应用函数，可以对向量、列表等对象进行元素级的操作，如lapply()、sapply()等，体现了函数式编程特性。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3"/>
            </p:custDataLst>
          </p:nvPr>
        </p:nvSpPr>
        <p:spPr>
          <a:xfrm>
            <a:off x="623570" y="3509010"/>
            <a:ext cx="3971290" cy="41211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应用函数的向量化运算</a:t>
            </a: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4"/>
            </p:custDataLst>
          </p:nvPr>
        </p:nvSpPr>
        <p:spPr>
          <a:xfrm>
            <a:off x="623570" y="3996690"/>
            <a:ext cx="3971290" cy="184404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应用函数支持向量化运算，可以对列表、数据框等数据结构中的元素进行计算，如lapply(lst, sum)对列表的每个元素求和。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应用函数</a:t>
            </a: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10" y="181610"/>
            <a:ext cx="4114800" cy="2895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5910" y="3140710"/>
            <a:ext cx="3590925" cy="36099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>
            <a:off x="681181" y="1152246"/>
            <a:ext cx="5350164" cy="2288378"/>
          </a:xfrm>
          <a:prstGeom prst="roundRect">
            <a:avLst>
              <a:gd name="adj" fmla="val 435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2"/>
            </p:custDataLst>
          </p:nvPr>
        </p:nvSpPr>
        <p:spPr>
          <a:xfrm>
            <a:off x="986508" y="1436714"/>
            <a:ext cx="4739511" cy="185079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使用function()定义自定义函数，如my_sum &lt;- function(x, y) { return(x + y) }，自定义函数可以将重复使用的代码封装起来。</a:t>
            </a: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>
            <a:off x="939394" y="1149918"/>
            <a:ext cx="4833738" cy="276999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4"/>
            </p:custDataLst>
          </p:nvPr>
        </p:nvSpPr>
        <p:spPr>
          <a:xfrm>
            <a:off x="956316" y="1149918"/>
            <a:ext cx="4799895" cy="28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自定义函数的定义与调用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5"/>
            </p:custDataLst>
          </p:nvPr>
        </p:nvSpPr>
        <p:spPr>
          <a:xfrm>
            <a:off x="681181" y="3553622"/>
            <a:ext cx="5350164" cy="2288378"/>
          </a:xfrm>
          <a:prstGeom prst="roundRect">
            <a:avLst>
              <a:gd name="adj" fmla="val 435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6"/>
            </p:custDataLst>
          </p:nvPr>
        </p:nvSpPr>
        <p:spPr>
          <a:xfrm>
            <a:off x="956316" y="3838090"/>
            <a:ext cx="4799895" cy="18507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自定义函数可以接受参数，并返回结果，参数可按位置或名称传递，如greet &lt;- function(name = "Guest") { return(paste("Hello", name)) }。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7"/>
            </p:custDataLst>
          </p:nvPr>
        </p:nvSpPr>
        <p:spPr>
          <a:xfrm>
            <a:off x="939394" y="3551294"/>
            <a:ext cx="4833738" cy="276999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8"/>
            </p:custDataLst>
          </p:nvPr>
        </p:nvSpPr>
        <p:spPr>
          <a:xfrm>
            <a:off x="956316" y="3551294"/>
            <a:ext cx="4799895" cy="28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自定义函数的参数与返回值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自定义函数</a:t>
            </a:r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015" y="2637155"/>
            <a:ext cx="4000500" cy="2847975"/>
          </a:xfrm>
          <a:prstGeom prst="rect">
            <a:avLst/>
          </a:prstGeom>
        </p:spPr>
      </p:pic>
      <p:sp>
        <p:nvSpPr>
          <p:cNvPr id="17" name="圆角矩形 16"/>
          <p:cNvSpPr/>
          <p:nvPr/>
        </p:nvSpPr>
        <p:spPr>
          <a:xfrm>
            <a:off x="6744335" y="1196975"/>
            <a:ext cx="4251325" cy="648335"/>
          </a:xfrm>
          <a:prstGeom prst="round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chemeClr val="tx1"/>
                </a:solidFill>
              </a:rPr>
              <a:t>除了使用内置函数外</a:t>
            </a:r>
            <a:r>
              <a:rPr lang="en-US" altLang="zh-CN" sz="1400">
                <a:solidFill>
                  <a:schemeClr val="tx1"/>
                </a:solidFill>
              </a:rPr>
              <a:t>,</a:t>
            </a:r>
            <a:r>
              <a:rPr lang="zh-CN" altLang="en-US" sz="1400">
                <a:solidFill>
                  <a:schemeClr val="tx1"/>
                </a:solidFill>
              </a:rPr>
              <a:t>我们还可以根据需要自定义函数。以下是一个计算两数之和的简单函数</a:t>
            </a:r>
            <a:r>
              <a:rPr lang="en-US" altLang="zh-CN" sz="1400">
                <a:solidFill>
                  <a:schemeClr val="tx1"/>
                </a:solidFill>
              </a:rPr>
              <a:t>:</a:t>
            </a:r>
            <a:endParaRPr lang="en-US" altLang="zh-CN" sz="1400">
              <a:solidFill>
                <a:schemeClr val="tx1"/>
              </a:solidFill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7536180" y="1988820"/>
            <a:ext cx="215900" cy="43180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>
            <a:off x="8616950" y="1988820"/>
            <a:ext cx="215900" cy="43180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>
            <a:off x="9768205" y="1998980"/>
            <a:ext cx="215900" cy="43180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/>
          <p:nvPr>
            <p:custDataLst>
              <p:tags r:id="rId1"/>
            </p:custDataLst>
          </p:nvPr>
        </p:nvSpPr>
        <p:spPr>
          <a:xfrm>
            <a:off x="827405" y="1426845"/>
            <a:ext cx="5474970" cy="29019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zh-CN" altLang="en-US"/>
              <a:t>题目</a:t>
            </a:r>
            <a:r>
              <a:rPr kumimoji="1" lang="en-US" altLang="zh-CN"/>
              <a:t> 1</a:t>
            </a:r>
            <a:r>
              <a:rPr kumimoji="1" lang="zh-CN" altLang="en-US"/>
              <a:t>：计算两个数的平均值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2"/>
            </p:custDataLst>
          </p:nvPr>
        </p:nvSpPr>
        <p:spPr>
          <a:xfrm>
            <a:off x="755015" y="2147570"/>
            <a:ext cx="3971290" cy="41211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/>
              <a:t> </a:t>
            </a:r>
            <a:r>
              <a:rPr kumimoji="1" lang="zh-CN" altLang="en-US"/>
              <a:t>题目</a:t>
            </a:r>
            <a:r>
              <a:rPr kumimoji="1" lang="en-US" altLang="zh-CN"/>
              <a:t> 2</a:t>
            </a:r>
            <a:r>
              <a:rPr kumimoji="1" lang="zh-CN" altLang="en-US"/>
              <a:t>：计算一组数的和与平均值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课后练习</a:t>
            </a: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题</a:t>
            </a:r>
            <a:endParaRPr kumimoji="1" lang="zh-CN" altLang="en-US" sz="32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4079875" y="2564765"/>
            <a:ext cx="6734810" cy="1524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T</a:t>
            </a: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hanks!</a:t>
            </a:r>
            <a:endParaRPr kumimoji="1" lang="en-US" altLang="zh-CN" sz="5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基本数据类型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/>
          <p:nvPr>
            <p:custDataLst>
              <p:tags r:id="rId1"/>
            </p:custDataLst>
          </p:nvPr>
        </p:nvSpPr>
        <p:spPr>
          <a:xfrm>
            <a:off x="5160004" y="1556748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ED1EB">
                        <a:alpha val="100000"/>
                      </a:srgbClr>
                    </a:gs>
                    <a:gs pos="55000">
                      <a:srgbClr val="2F3772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标量的定义与创建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2"/>
            </p:custDataLst>
          </p:nvPr>
        </p:nvSpPr>
        <p:spPr>
          <a:xfrm>
            <a:off x="5160010" y="1917700"/>
            <a:ext cx="6212205" cy="10509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标量是单个值的数据类型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例如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数值型标量x &lt;- 10和字符型标量y &lt;- "Hello"，它们是向量的特例，长度为1。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3"/>
            </p:custDataLst>
          </p:nvPr>
        </p:nvSpPr>
        <p:spPr>
          <a:xfrm>
            <a:off x="5170164" y="4796776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ED1EB">
                        <a:alpha val="100000"/>
                      </a:srgbClr>
                    </a:gs>
                    <a:gs pos="55000">
                      <a:srgbClr val="2F3772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向量的操作与索引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4"/>
            </p:custDataLst>
          </p:nvPr>
        </p:nvSpPr>
        <p:spPr>
          <a:xfrm>
            <a:off x="5170412" y="5157887"/>
            <a:ext cx="6212184" cy="790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向量支持索引操作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vec[2]获取第2个元素，vec[c(1, 3)]获取第1和第3个元素，支持向量化运算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vec + 2对每个元素加2。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5"/>
            </p:custDataLst>
          </p:nvPr>
        </p:nvSpPr>
        <p:spPr>
          <a:xfrm>
            <a:off x="5160101" y="3268202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ED1EB">
                        <a:alpha val="100000"/>
                      </a:srgbClr>
                    </a:gs>
                    <a:gs pos="55000">
                      <a:srgbClr val="2F3772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向量的定义与创建</a:t>
            </a: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6"/>
            </p:custDataLst>
          </p:nvPr>
        </p:nvSpPr>
        <p:spPr>
          <a:xfrm>
            <a:off x="5160349" y="3629313"/>
            <a:ext cx="6212184" cy="790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向量是一系列相同类型的元素的集合，使用c()函数创建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数值型向量vec &lt;- c(1, 2, 3)和字符型向量vec2 &lt;- c("a", "b", "c")。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标量与向量</a:t>
            </a: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425" y="2708910"/>
            <a:ext cx="4276725" cy="1638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>
            <a:off x="660400" y="1831682"/>
            <a:ext cx="5311422" cy="9861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矩阵是二维数组，使用matrix()函数创建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 &lt;- matrix(1:6, nrow = 2, ncol = 3)创建2行3列的矩阵。</a:t>
            </a: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2"/>
            </p:custDataLst>
          </p:nvPr>
        </p:nvSpPr>
        <p:spPr>
          <a:xfrm>
            <a:off x="660400" y="1344706"/>
            <a:ext cx="5311422" cy="4381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矩阵的定义与创建</a:t>
            </a: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>
            <a:off x="660400" y="3453093"/>
            <a:ext cx="5311422" cy="9861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数组是多维数据结构，使用array()函数创建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arr &lt;- array(1:12, dim = c(2, 3, 2))创建2×3×2的三维数组。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4"/>
            </p:custDataLst>
          </p:nvPr>
        </p:nvSpPr>
        <p:spPr>
          <a:xfrm>
            <a:off x="660400" y="2968838"/>
            <a:ext cx="5311422" cy="4381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数组的定义与创建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5"/>
            </p:custDataLst>
          </p:nvPr>
        </p:nvSpPr>
        <p:spPr>
          <a:xfrm>
            <a:off x="660400" y="5071745"/>
            <a:ext cx="5311140" cy="12896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矩阵和数组支持索引操作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mat[2, 3]获取第2行第3列的元素，arr[1, 2, 2]获取特定位置的元素，支持矩阵运算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mat1 %*% mat2进行矩阵乘法。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6"/>
            </p:custDataLst>
          </p:nvPr>
        </p:nvSpPr>
        <p:spPr>
          <a:xfrm>
            <a:off x="660400" y="4590249"/>
            <a:ext cx="5311422" cy="4381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矩阵与数组的操作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矩阵与数组</a:t>
            </a:r>
            <a:endParaRPr kumimoji="1"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r="48631"/>
          <a:stretch>
            <a:fillRect/>
          </a:stretch>
        </p:blipFill>
        <p:spPr>
          <a:xfrm>
            <a:off x="6527800" y="1196975"/>
            <a:ext cx="4453255" cy="47567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740779" y="2277023"/>
            <a:ext cx="5007265" cy="32722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数据框是R中重要的数据结构，类似于二维表格，每列可以是不同的数据类型，使用data.frame()函数创建。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2"/>
            </p:custDataLst>
          </p:nvPr>
        </p:nvSpPr>
        <p:spPr>
          <a:xfrm>
            <a:off x="737870" y="3985895"/>
            <a:ext cx="5010150" cy="174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数据框支持索引操作，如df[1, ]获取第1行，df[, "age"]获取age列，支持添加列、删除列、筛选行等操作。</a:t>
            </a: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3"/>
            </p:custDataLst>
          </p:nvPr>
        </p:nvSpPr>
        <p:spPr>
          <a:xfrm>
            <a:off x="728714" y="1557152"/>
            <a:ext cx="5007600" cy="6221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数据框的定义与创建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4"/>
            </p:custDataLst>
          </p:nvPr>
        </p:nvSpPr>
        <p:spPr>
          <a:xfrm>
            <a:off x="729195" y="3192552"/>
            <a:ext cx="5007600" cy="6221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数据框的操作与索引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数据框</a:t>
            </a:r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145" y="1844675"/>
            <a:ext cx="4743450" cy="33813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605280" y="1706245"/>
            <a:ext cx="4940300" cy="41459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 rot="16200000">
            <a:off x="6366665" y="4622801"/>
            <a:ext cx="543556" cy="462280"/>
          </a:xfrm>
          <a:prstGeom prst="triangle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2"/>
            </p:custDataLst>
          </p:nvPr>
        </p:nvSpPr>
        <p:spPr>
          <a:xfrm>
            <a:off x="6355080" y="4785360"/>
            <a:ext cx="137160" cy="13716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 rot="16200000">
            <a:off x="6366665" y="2214881"/>
            <a:ext cx="543556" cy="462280"/>
          </a:xfrm>
          <a:prstGeom prst="triangle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4"/>
            </p:custDataLst>
          </p:nvPr>
        </p:nvSpPr>
        <p:spPr>
          <a:xfrm>
            <a:off x="6988763" y="3909413"/>
            <a:ext cx="1145893" cy="894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5"/>
            </p:custDataLst>
          </p:nvPr>
        </p:nvSpPr>
        <p:spPr>
          <a:xfrm>
            <a:off x="7063527" y="4577433"/>
            <a:ext cx="3761182" cy="5873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6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6"/>
            </p:custDataLst>
          </p:nvPr>
        </p:nvSpPr>
        <p:spPr>
          <a:xfrm>
            <a:off x="6798024" y="4305403"/>
            <a:ext cx="4720876" cy="859382"/>
          </a:xfrm>
          <a:custGeom>
            <a:avLst/>
            <a:gdLst>
              <a:gd name="connsiteX0" fmla="*/ 4171516 w 4461076"/>
              <a:gd name="connsiteY0" fmla="*/ 0 h 1022752"/>
              <a:gd name="connsiteX1" fmla="*/ 4461076 w 4461076"/>
              <a:gd name="connsiteY1" fmla="*/ 659707 h 1022752"/>
              <a:gd name="connsiteX2" fmla="*/ 3135729 w 4461076"/>
              <a:gd name="connsiteY2" fmla="*/ 1018942 h 1022752"/>
              <a:gd name="connsiteX3" fmla="*/ 2973942 w 4461076"/>
              <a:gd name="connsiteY3" fmla="*/ 1022752 h 1022752"/>
              <a:gd name="connsiteX4" fmla="*/ 0 w 4461076"/>
              <a:gd name="connsiteY4" fmla="*/ 1022752 h 1022752"/>
              <a:gd name="connsiteX5" fmla="*/ 0 w 4461076"/>
              <a:gd name="connsiteY5" fmla="*/ 292100 h 1022752"/>
              <a:gd name="connsiteX6" fmla="*/ 2838878 w 4461076"/>
              <a:gd name="connsiteY6" fmla="*/ 295910 h 1022752"/>
              <a:gd name="connsiteX7" fmla="*/ 2965651 w 4461076"/>
              <a:gd name="connsiteY7" fmla="*/ 290253 h 1022752"/>
              <a:gd name="connsiteX8" fmla="*/ 4171516 w 4461076"/>
              <a:gd name="connsiteY8" fmla="*/ 0 h 1022752"/>
              <a:gd name="connsiteX9" fmla="*/ 4171516 w 4495366"/>
              <a:gd name="connsiteY9" fmla="*/ 0 h 1022752"/>
              <a:gd name="connsiteX10" fmla="*/ 4171516 w 4495366"/>
              <a:gd name="connsiteY10" fmla="*/ 0 h 1022752"/>
              <a:gd name="connsiteX11" fmla="*/ 4171516 w 4495366"/>
              <a:gd name="connsiteY11" fmla="*/ 0 h 1022752"/>
              <a:gd name="connsiteX12" fmla="*/ 4171516 w 4495366"/>
              <a:gd name="connsiteY12" fmla="*/ 0 h 1022752"/>
            </a:gdLst>
            <a:ahLst/>
            <a:cxnLst/>
            <a:rect l="l" t="t" r="r" b="b"/>
            <a:pathLst>
              <a:path w="4461076" h="1022752">
                <a:moveTo>
                  <a:pt x="4171516" y="0"/>
                </a:moveTo>
                <a:cubicBezTo>
                  <a:pt x="4447106" y="603211"/>
                  <a:pt x="4293604" y="280106"/>
                  <a:pt x="4461076" y="659707"/>
                </a:cubicBezTo>
                <a:cubicBezTo>
                  <a:pt x="4027460" y="910176"/>
                  <a:pt x="3598850" y="1014950"/>
                  <a:pt x="3135729" y="1018942"/>
                </a:cubicBezTo>
                <a:lnTo>
                  <a:pt x="2973942" y="1022752"/>
                </a:lnTo>
                <a:lnTo>
                  <a:pt x="0" y="1022752"/>
                </a:lnTo>
                <a:lnTo>
                  <a:pt x="0" y="292100"/>
                </a:lnTo>
                <a:lnTo>
                  <a:pt x="2838878" y="295910"/>
                </a:lnTo>
                <a:cubicBezTo>
                  <a:pt x="2838591" y="292754"/>
                  <a:pt x="2965938" y="293409"/>
                  <a:pt x="2965651" y="290253"/>
                </a:cubicBezTo>
                <a:cubicBezTo>
                  <a:pt x="3689551" y="264083"/>
                  <a:pt x="3869256" y="148629"/>
                  <a:pt x="417151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63000">
                <a:schemeClr val="accent1"/>
              </a:gs>
              <a:gs pos="96000">
                <a:schemeClr val="accent1">
                  <a:lumMod val="75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7"/>
            </p:custDataLst>
          </p:nvPr>
        </p:nvSpPr>
        <p:spPr>
          <a:xfrm>
            <a:off x="6988763" y="4602577"/>
            <a:ext cx="3170820" cy="4703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因子的定义与创建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8"/>
            </p:custDataLst>
          </p:nvPr>
        </p:nvSpPr>
        <p:spPr>
          <a:xfrm>
            <a:off x="6988763" y="5273252"/>
            <a:ext cx="4530138" cy="1092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因子是特殊的向量，用于表示分类变量，由一组唯一的值（水平）组成，使用factor()函数创建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gender &lt;- factor(c("Male", "Female"))。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9"/>
            </p:custDataLst>
          </p:nvPr>
        </p:nvSpPr>
        <p:spPr>
          <a:xfrm>
            <a:off x="6988763" y="1503261"/>
            <a:ext cx="1145893" cy="894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10"/>
            </p:custDataLst>
          </p:nvPr>
        </p:nvSpPr>
        <p:spPr>
          <a:xfrm>
            <a:off x="7063527" y="2171281"/>
            <a:ext cx="3761182" cy="5873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86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11"/>
            </p:custDataLst>
          </p:nvPr>
        </p:nvSpPr>
        <p:spPr>
          <a:xfrm>
            <a:off x="6798024" y="1899251"/>
            <a:ext cx="4720876" cy="859382"/>
          </a:xfrm>
          <a:custGeom>
            <a:avLst/>
            <a:gdLst>
              <a:gd name="connsiteX0" fmla="*/ 4171516 w 4461076"/>
              <a:gd name="connsiteY0" fmla="*/ 0 h 1022752"/>
              <a:gd name="connsiteX1" fmla="*/ 4461076 w 4461076"/>
              <a:gd name="connsiteY1" fmla="*/ 659707 h 1022752"/>
              <a:gd name="connsiteX2" fmla="*/ 3135729 w 4461076"/>
              <a:gd name="connsiteY2" fmla="*/ 1018942 h 1022752"/>
              <a:gd name="connsiteX3" fmla="*/ 2973942 w 4461076"/>
              <a:gd name="connsiteY3" fmla="*/ 1022752 h 1022752"/>
              <a:gd name="connsiteX4" fmla="*/ 0 w 4461076"/>
              <a:gd name="connsiteY4" fmla="*/ 1022752 h 1022752"/>
              <a:gd name="connsiteX5" fmla="*/ 0 w 4461076"/>
              <a:gd name="connsiteY5" fmla="*/ 292100 h 1022752"/>
              <a:gd name="connsiteX6" fmla="*/ 2838878 w 4461076"/>
              <a:gd name="connsiteY6" fmla="*/ 295910 h 1022752"/>
              <a:gd name="connsiteX7" fmla="*/ 2965651 w 4461076"/>
              <a:gd name="connsiteY7" fmla="*/ 290253 h 1022752"/>
              <a:gd name="connsiteX8" fmla="*/ 4171516 w 4461076"/>
              <a:gd name="connsiteY8" fmla="*/ 0 h 1022752"/>
              <a:gd name="connsiteX9" fmla="*/ 4171516 w 4495366"/>
              <a:gd name="connsiteY9" fmla="*/ 0 h 1022752"/>
              <a:gd name="connsiteX10" fmla="*/ 4171516 w 4495366"/>
              <a:gd name="connsiteY10" fmla="*/ 0 h 1022752"/>
              <a:gd name="connsiteX11" fmla="*/ 4171516 w 4495366"/>
              <a:gd name="connsiteY11" fmla="*/ 0 h 1022752"/>
              <a:gd name="connsiteX12" fmla="*/ 4171516 w 4495366"/>
              <a:gd name="connsiteY12" fmla="*/ 0 h 1022752"/>
            </a:gdLst>
            <a:ahLst/>
            <a:cxnLst/>
            <a:rect l="l" t="t" r="r" b="b"/>
            <a:pathLst>
              <a:path w="4461076" h="1022752">
                <a:moveTo>
                  <a:pt x="4171516" y="0"/>
                </a:moveTo>
                <a:cubicBezTo>
                  <a:pt x="4447106" y="603211"/>
                  <a:pt x="4293604" y="280106"/>
                  <a:pt x="4461076" y="659707"/>
                </a:cubicBezTo>
                <a:cubicBezTo>
                  <a:pt x="4027460" y="910176"/>
                  <a:pt x="3598850" y="1014950"/>
                  <a:pt x="3135729" y="1018942"/>
                </a:cubicBezTo>
                <a:lnTo>
                  <a:pt x="2973942" y="1022752"/>
                </a:lnTo>
                <a:lnTo>
                  <a:pt x="0" y="1022752"/>
                </a:lnTo>
                <a:lnTo>
                  <a:pt x="0" y="292100"/>
                </a:lnTo>
                <a:lnTo>
                  <a:pt x="2838878" y="295910"/>
                </a:lnTo>
                <a:cubicBezTo>
                  <a:pt x="2838591" y="292754"/>
                  <a:pt x="2965938" y="293409"/>
                  <a:pt x="2965651" y="290253"/>
                </a:cubicBezTo>
                <a:cubicBezTo>
                  <a:pt x="3689551" y="264083"/>
                  <a:pt x="3869256" y="148629"/>
                  <a:pt x="417151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63000">
                <a:schemeClr val="accent1"/>
              </a:gs>
              <a:gs pos="96000">
                <a:schemeClr val="accent1">
                  <a:lumMod val="75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2"/>
            </p:custDataLst>
          </p:nvPr>
        </p:nvSpPr>
        <p:spPr>
          <a:xfrm>
            <a:off x="6988763" y="2194657"/>
            <a:ext cx="3170820" cy="4703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列表的定义与创建</a:t>
            </a: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13"/>
            </p:custDataLst>
          </p:nvPr>
        </p:nvSpPr>
        <p:spPr>
          <a:xfrm>
            <a:off x="6988763" y="2867100"/>
            <a:ext cx="4530138" cy="1092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列表是R中灵活的数据类型，可以存储不同类型、不同长度的元素，使用list()函数创建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：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lst &lt;- list(name = "David", age = 28)。</a:t>
            </a: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14"/>
            </p:custDataLst>
          </p:nvPr>
        </p:nvSpPr>
        <p:spPr>
          <a:xfrm>
            <a:off x="6355080" y="2377440"/>
            <a:ext cx="137160" cy="13716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列表与因子</a:t>
            </a:r>
            <a:endParaRPr kumimoji="1"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93290" y="877570"/>
            <a:ext cx="4019550" cy="36068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6820" y="4509135"/>
            <a:ext cx="5106670" cy="12242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向量和矩阵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 rot="16200000">
            <a:off x="1670050" y="80645"/>
            <a:ext cx="1886585" cy="4565015"/>
          </a:xfrm>
          <a:prstGeom prst="roundRect">
            <a:avLst>
              <a:gd name="adj" fmla="val 5423"/>
            </a:avLst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65100" dist="152400" dir="5400000" sx="97000" sy="97000" algn="t" rotWithShape="0">
              <a:schemeClr val="accent1">
                <a:alpha val="16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2"/>
            </p:custDataLst>
          </p:nvPr>
        </p:nvSpPr>
        <p:spPr>
          <a:xfrm>
            <a:off x="550991" y="1479886"/>
            <a:ext cx="3743792" cy="4616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>
            <a:off x="176277" y="1669656"/>
            <a:ext cx="148166" cy="148164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4"/>
            </p:custDataLst>
          </p:nvPr>
        </p:nvSpPr>
        <p:spPr>
          <a:xfrm>
            <a:off x="6312282" y="1583479"/>
            <a:ext cx="148165" cy="148165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5"/>
            </p:custDataLst>
          </p:nvPr>
        </p:nvSpPr>
        <p:spPr>
          <a:xfrm>
            <a:off x="485775" y="2008505"/>
            <a:ext cx="4211955" cy="761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使用seq()函数生成等差数列，rep()函数生成重复值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如vec1 &lt;- seq(from = 1, to = 10, by = 2)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、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vec2 &lt;- rep(c("A", "B", "C"), times = 3)。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6"/>
            </p:custDataLst>
          </p:nvPr>
        </p:nvSpPr>
        <p:spPr>
          <a:xfrm rot="16200000">
            <a:off x="7760335" y="127635"/>
            <a:ext cx="2018665" cy="4338955"/>
          </a:xfrm>
          <a:prstGeom prst="roundRect">
            <a:avLst>
              <a:gd name="adj" fmla="val 5423"/>
            </a:avLst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165100" dist="152400" dir="5400000" sx="97000" sy="97000" algn="t" rotWithShape="0">
              <a:schemeClr val="accent1">
                <a:alpha val="16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7"/>
            </p:custDataLst>
          </p:nvPr>
        </p:nvSpPr>
        <p:spPr>
          <a:xfrm>
            <a:off x="6856541" y="1415299"/>
            <a:ext cx="3743792" cy="4616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8"/>
            </p:custDataLst>
          </p:nvPr>
        </p:nvSpPr>
        <p:spPr>
          <a:xfrm>
            <a:off x="6791325" y="1943735"/>
            <a:ext cx="3874770" cy="1087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向量支持索引和切片操作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如vec[3]获取第3个元素，vec[c(1, 3)]获取第1和第3个元素，vec[2:4]获取第2到第4个元素。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16" name="标题 1"/>
          <p:cNvSpPr txBox="1"/>
          <p:nvPr>
            <p:custDataLst>
              <p:tags r:id="rId9"/>
            </p:custDataLst>
          </p:nvPr>
        </p:nvSpPr>
        <p:spPr>
          <a:xfrm>
            <a:off x="762519" y="1480162"/>
            <a:ext cx="3379157" cy="3678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向量的生成函数</a:t>
            </a:r>
            <a:endParaRPr kumimoji="1" lang="zh-CN" altLang="en-US"/>
          </a:p>
        </p:txBody>
      </p:sp>
      <p:sp>
        <p:nvSpPr>
          <p:cNvPr id="17" name="标题 1"/>
          <p:cNvSpPr txBox="1"/>
          <p:nvPr>
            <p:custDataLst>
              <p:tags r:id="rId10"/>
            </p:custDataLst>
          </p:nvPr>
        </p:nvSpPr>
        <p:spPr>
          <a:xfrm>
            <a:off x="7057909" y="1434442"/>
            <a:ext cx="3379157" cy="3678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向量的索引与切片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0" y="0"/>
            <a:ext cx="1008000" cy="1008000"/>
          </a:xfrm>
          <a:custGeom>
            <a:avLst/>
            <a:gdLst>
              <a:gd name="connsiteX0" fmla="*/ 1008000 w 1008000"/>
              <a:gd name="connsiteY0" fmla="*/ 0 h 1008000"/>
              <a:gd name="connsiteX1" fmla="*/ 870392 w 1008000"/>
              <a:gd name="connsiteY1" fmla="*/ 0 h 1008000"/>
              <a:gd name="connsiteX2" fmla="*/ 713360 w 1008000"/>
              <a:gd name="connsiteY2" fmla="*/ 0 h 1008000"/>
              <a:gd name="connsiteX3" fmla="*/ 48404 w 1008000"/>
              <a:gd name="connsiteY3" fmla="*/ 0 h 1008000"/>
              <a:gd name="connsiteX4" fmla="*/ 14261 w 1008000"/>
              <a:gd name="connsiteY4" fmla="*/ 82628 h 1008000"/>
              <a:gd name="connsiteX5" fmla="*/ 765717 w 1008000"/>
              <a:gd name="connsiteY5" fmla="*/ 836017 h 1008000"/>
              <a:gd name="connsiteX6" fmla="*/ 772508 w 1008000"/>
              <a:gd name="connsiteY6" fmla="*/ 841197 h 1008000"/>
              <a:gd name="connsiteX7" fmla="*/ 776419 w 1008000"/>
              <a:gd name="connsiteY7" fmla="*/ 844157 h 1008000"/>
              <a:gd name="connsiteX8" fmla="*/ 925586 w 1008000"/>
              <a:gd name="connsiteY8" fmla="*/ 993725 h 1008000"/>
              <a:gd name="connsiteX9" fmla="*/ 1008000 w 1008000"/>
              <a:gd name="connsiteY9" fmla="*/ 959508 h 1008000"/>
              <a:gd name="connsiteX10" fmla="*/ 1008000 w 1008000"/>
              <a:gd name="connsiteY10" fmla="*/ 294640 h 1008000"/>
              <a:gd name="connsiteX11" fmla="*/ 1008000 w 1008000"/>
              <a:gd name="connsiteY11" fmla="*/ 137994 h 1008000"/>
            </a:gdLst>
            <a:ahLst/>
            <a:cxnLst/>
            <a:rect l="l" t="t" r="r" b="b"/>
            <a:pathLst>
              <a:path w="1008000" h="1008000">
                <a:moveTo>
                  <a:pt x="1008000" y="0"/>
                </a:moveTo>
                <a:lnTo>
                  <a:pt x="870392" y="0"/>
                </a:lnTo>
                <a:lnTo>
                  <a:pt x="713360" y="0"/>
                </a:lnTo>
                <a:lnTo>
                  <a:pt x="48404" y="0"/>
                </a:lnTo>
                <a:cubicBezTo>
                  <a:pt x="5389" y="0"/>
                  <a:pt x="-16207" y="52140"/>
                  <a:pt x="14261" y="82628"/>
                </a:cubicBezTo>
                <a:lnTo>
                  <a:pt x="765717" y="836017"/>
                </a:lnTo>
                <a:cubicBezTo>
                  <a:pt x="767729" y="838052"/>
                  <a:pt x="770016" y="839795"/>
                  <a:pt x="772508" y="841197"/>
                </a:cubicBezTo>
                <a:cubicBezTo>
                  <a:pt x="773944" y="841993"/>
                  <a:pt x="775262" y="842990"/>
                  <a:pt x="776419" y="844157"/>
                </a:cubicBezTo>
                <a:lnTo>
                  <a:pt x="925586" y="993725"/>
                </a:lnTo>
                <a:cubicBezTo>
                  <a:pt x="955995" y="1024227"/>
                  <a:pt x="1008000" y="1002605"/>
                  <a:pt x="1008000" y="959508"/>
                </a:cubicBezTo>
                <a:lnTo>
                  <a:pt x="1008000" y="294640"/>
                </a:lnTo>
                <a:lnTo>
                  <a:pt x="1008000" y="137994"/>
                </a:lnTo>
                <a:close/>
              </a:path>
            </a:pathLst>
          </a:custGeom>
          <a:solidFill>
            <a:schemeClr val="accent1"/>
          </a:solidFill>
          <a:ln w="3584" cap="flat">
            <a:noFill/>
            <a:miter/>
          </a:ln>
          <a:effectLst>
            <a:outerShdw blurRad="317500" dist="190500" dir="8100000" algn="tr" rotWithShape="0">
              <a:schemeClr val="tx1">
                <a:lumMod val="50000"/>
                <a:lumOff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55292" y="420464"/>
            <a:ext cx="10567087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向量</a:t>
            </a: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与矩阵</a:t>
            </a: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的创建与操作</a:t>
            </a:r>
            <a:endParaRPr kumimoji="1"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580765"/>
            <a:ext cx="3602990" cy="21056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4335" y="3644900"/>
            <a:ext cx="4037330" cy="20345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10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100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101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102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103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104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105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06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07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08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09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1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110.xml><?xml version="1.0" encoding="utf-8"?>
<p:tagLst xmlns:p="http://schemas.openxmlformats.org/presentationml/2006/main">
  <p:tag name="KSO_WM_DIAGRAM_VIRTUALLY_FRAME" val="{&quot;height&quot;:329.7417322834646,&quot;left&quot;:463.7287401574803,&quot;top&quot;:127.82913385826771,&quot;width&quot;:443.2711023622048}"/>
</p:tagLst>
</file>

<file path=ppt/tags/tag111.xml><?xml version="1.0" encoding="utf-8"?>
<p:tagLst xmlns:p="http://schemas.openxmlformats.org/presentationml/2006/main">
  <p:tag name="KSO_WM_DIAGRAM_VIRTUALLY_FRAME" val="{&quot;height&quot;:518.4171653543307,&quot;left&quot;:0,&quot;top&quot;:79.33283464566928,&quot;width&quot;:910.4403937007876}"/>
</p:tagLst>
</file>

<file path=ppt/tags/tag112.xml><?xml version="1.0" encoding="utf-8"?>
<p:tagLst xmlns:p="http://schemas.openxmlformats.org/presentationml/2006/main">
  <p:tag name="KSO_WM_DIAGRAM_VIRTUALLY_FRAME" val="{&quot;height&quot;:518.4171653543307,&quot;left&quot;:0,&quot;top&quot;:79.33283464566928,&quot;width&quot;:910.4403937007876}"/>
</p:tagLst>
</file>

<file path=ppt/tags/tag113.xml><?xml version="1.0" encoding="utf-8"?>
<p:tagLst xmlns:p="http://schemas.openxmlformats.org/presentationml/2006/main">
  <p:tag name="KSO_WM_DIAGRAM_VIRTUALLY_FRAME" val="{&quot;height&quot;:518.4171653543307,&quot;left&quot;:0,&quot;top&quot;:79.33283464566928,&quot;width&quot;:910.4403937007876}"/>
</p:tagLst>
</file>

<file path=ppt/tags/tag114.xml><?xml version="1.0" encoding="utf-8"?>
<p:tagLst xmlns:p="http://schemas.openxmlformats.org/presentationml/2006/main">
  <p:tag name="KSO_WM_DIAGRAM_VIRTUALLY_FRAME" val="{&quot;height&quot;:518.4171653543307,&quot;left&quot;:0,&quot;top&quot;:79.33283464566928,&quot;width&quot;:910.4403937007876}"/>
</p:tagLst>
</file>

<file path=ppt/tags/tag115.xml><?xml version="1.0" encoding="utf-8"?>
<p:tagLst xmlns:p="http://schemas.openxmlformats.org/presentationml/2006/main">
  <p:tag name="KSO_WM_DIAGRAM_VIRTUALLY_FRAME" val="{&quot;height&quot;:518.4171653543307,&quot;left&quot;:0,&quot;top&quot;:79.33283464566928,&quot;width&quot;:910.4403937007876}"/>
</p:tagLst>
</file>

<file path=ppt/tags/tag116.xml><?xml version="1.0" encoding="utf-8"?>
<p:tagLst xmlns:p="http://schemas.openxmlformats.org/presentationml/2006/main">
  <p:tag name="KSO_WM_DIAGRAM_VIRTUALLY_FRAME" val="{&quot;height&quot;:342.2765354330709,&quot;left&quot;:-64.0525984251968,&quot;top&quot;:104.90724409448819,&quot;width&quot;:610.3525984251968}"/>
</p:tagLst>
</file>

<file path=ppt/tags/tag117.xml><?xml version="1.0" encoding="utf-8"?>
<p:tagLst xmlns:p="http://schemas.openxmlformats.org/presentationml/2006/main">
  <p:tag name="KSO_WM_DIAGRAM_VIRTUALLY_FRAME" val="{&quot;height&quot;:342.2765354330709,&quot;left&quot;:-64.0525984251968,&quot;top&quot;:104.90724409448819,&quot;width&quot;:610.3525984251968}"/>
</p:tagLst>
</file>

<file path=ppt/tags/tag118.xml><?xml version="1.0" encoding="utf-8"?>
<p:tagLst xmlns:p="http://schemas.openxmlformats.org/presentationml/2006/main">
  <p:tag name="KSO_WM_DIAGRAM_VIRTUALLY_FRAME" val="{&quot;height&quot;:342.2765354330709,&quot;left&quot;:-64.0525984251968,&quot;top&quot;:104.90724409448819,&quot;width&quot;:610.3525984251968}"/>
</p:tagLst>
</file>

<file path=ppt/tags/tag119.xml><?xml version="1.0" encoding="utf-8"?>
<p:tagLst xmlns:p="http://schemas.openxmlformats.org/presentationml/2006/main">
  <p:tag name="KSO_WM_DIAGRAM_VIRTUALLY_FRAME" val="{&quot;height&quot;:342.2765354330709,&quot;left&quot;:-64.0525984251968,&quot;top&quot;:104.90724409448819,&quot;width&quot;:610.3525984251968}"/>
</p:tagLst>
</file>

<file path=ppt/tags/tag12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120.xml><?xml version="1.0" encoding="utf-8"?>
<p:tagLst xmlns:p="http://schemas.openxmlformats.org/presentationml/2006/main">
  <p:tag name="KSO_WM_DIAGRAM_VIRTUALLY_FRAME" val="{&quot;height&quot;:385.5176377952756,&quot;left&quot;:49.0882677165354,&quot;top&quot;:116.88622047244094,&quot;width&quot;:749.1959055118111}"/>
</p:tagLst>
</file>

<file path=ppt/tags/tag121.xml><?xml version="1.0" encoding="utf-8"?>
<p:tagLst xmlns:p="http://schemas.openxmlformats.org/presentationml/2006/main">
  <p:tag name="KSO_WM_DIAGRAM_VIRTUALLY_FRAME" val="{&quot;height&quot;:385.5176377952756,&quot;left&quot;:49.0882677165354,&quot;top&quot;:116.88622047244094,&quot;width&quot;:749.1959055118111}"/>
</p:tagLst>
</file>

<file path=ppt/tags/tag122.xml><?xml version="1.0" encoding="utf-8"?>
<p:tagLst xmlns:p="http://schemas.openxmlformats.org/presentationml/2006/main">
  <p:tag name="KSO_WM_DIAGRAM_VIRTUALLY_FRAME" val="{&quot;height&quot;:385.5176377952756,&quot;left&quot;:49.0882677165354,&quot;top&quot;:116.88622047244094,&quot;width&quot;:749.1959055118111}"/>
</p:tagLst>
</file>

<file path=ppt/tags/tag123.xml><?xml version="1.0" encoding="utf-8"?>
<p:tagLst xmlns:p="http://schemas.openxmlformats.org/presentationml/2006/main">
  <p:tag name="KSO_WM_DIAGRAM_VIRTUALLY_FRAME" val="{&quot;height&quot;:385.5176377952756,&quot;left&quot;:49.0882677165354,&quot;top&quot;:116.88622047244094,&quot;width&quot;:749.1959055118111}"/>
</p:tagLst>
</file>

<file path=ppt/tags/tag124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25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26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27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28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29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3.xml><?xml version="1.0" encoding="utf-8"?>
<p:tagLst xmlns:p="http://schemas.openxmlformats.org/presentationml/2006/main">
  <p:tag name="KSO_WM_DIAGRAM_VIRTUALLY_FRAME" val="{&quot;height&quot;:463.21795275590546,&quot;left&quot;:47.005039370078734,&quot;top&quot;:76.78204724409449,&quot;width&quot;:858.191811023622}"/>
</p:tagLst>
</file>

<file path=ppt/tags/tag130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31.xml><?xml version="1.0" encoding="utf-8"?>
<p:tagLst xmlns:p="http://schemas.openxmlformats.org/presentationml/2006/main">
  <p:tag name="KSO_WM_DIAGRAM_VIRTUALLY_FRAME" val="{&quot;height&quot;:369.4552755905512,&quot;left&quot;:53.636299212598416,&quot;top&quot;:90.54472440944882,&quot;width&quot;:421.2727559055118}"/>
</p:tagLst>
</file>

<file path=ppt/tags/tag132.xml><?xml version="1.0" encoding="utf-8"?>
<p:tagLst xmlns:p="http://schemas.openxmlformats.org/presentationml/2006/main">
  <p:tag name="KSO_WM_DIAGRAM_VIRTUALLY_FRAME" val="{&quot;height&quot;:107.71763779527559,&quot;left&quot;:59.45,&quot;top&quot;:112.33622047244094,&quot;width&quot;:754.8841732283465}"/>
</p:tagLst>
</file>

<file path=ppt/tags/tag133.xml><?xml version="1.0" encoding="utf-8"?>
<p:tagLst xmlns:p="http://schemas.openxmlformats.org/presentationml/2006/main">
  <p:tag name="KSO_WM_DIAGRAM_VIRTUALLY_FRAME" val="{&quot;height&quot;:107.71763779527559,&quot;left&quot;:59.45,&quot;top&quot;:112.33622047244094,&quot;width&quot;:754.8841732283465}"/>
</p:tagLst>
</file>

<file path=ppt/tags/tag14.xml><?xml version="1.0" encoding="utf-8"?>
<p:tagLst xmlns:p="http://schemas.openxmlformats.org/presentationml/2006/main">
  <p:tag name="KSO_WM_DIAGRAM_VIRTUALLY_FRAME" val="{&quot;height&quot;:463.21795275590546,&quot;left&quot;:47.005039370078734,&quot;top&quot;:76.78204724409449,&quot;width&quot;:858.191811023622}"/>
</p:tagLst>
</file>

<file path=ppt/tags/tag15.xml><?xml version="1.0" encoding="utf-8"?>
<p:tagLst xmlns:p="http://schemas.openxmlformats.org/presentationml/2006/main">
  <p:tag name="KSO_WM_DIAGRAM_VIRTUALLY_FRAME" val="{&quot;height&quot;:463.21795275590546,&quot;left&quot;:47.005039370078734,&quot;top&quot;:76.78204724409449,&quot;width&quot;:858.191811023622}"/>
</p:tagLst>
</file>

<file path=ppt/tags/tag16.xml><?xml version="1.0" encoding="utf-8"?>
<p:tagLst xmlns:p="http://schemas.openxmlformats.org/presentationml/2006/main">
  <p:tag name="KSO_WM_DIAGRAM_VIRTUALLY_FRAME" val="{&quot;height&quot;:463.21795275590546,&quot;left&quot;:47.005039370078734,&quot;top&quot;:76.78204724409449,&quot;width&quot;:858.191811023622}"/>
</p:tagLst>
</file>

<file path=ppt/tags/tag17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18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19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20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1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2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3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4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5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6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7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8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29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3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30.xml><?xml version="1.0" encoding="utf-8"?>
<p:tagLst xmlns:p="http://schemas.openxmlformats.org/presentationml/2006/main">
  <p:tag name="KSO_WM_DIAGRAM_VIRTUALLY_FRAME" val="{&quot;height&quot;:382.86078740157484,&quot;left&quot;:500.4,&quot;top&quot;:118.36700787401574,&quot;width&quot;:406.6000787401575}"/>
</p:tagLst>
</file>

<file path=ppt/tags/tag31.xml><?xml version="1.0" encoding="utf-8"?>
<p:tagLst xmlns:p="http://schemas.openxmlformats.org/presentationml/2006/main">
  <p:tag name="KSO_WM_DIAGRAM_VIRTUALLY_FRAME" val="{&quot;height&quot;:364.10476377952745,&quot;left&quot;:513.8800787401575,&quot;top&quot;:103.94767716535432,&quot;width&quot;:378.1002362204725}"/>
</p:tagLst>
</file>

<file path=ppt/tags/tag32.xml><?xml version="1.0" encoding="utf-8"?>
<p:tagLst xmlns:p="http://schemas.openxmlformats.org/presentationml/2006/main">
  <p:tag name="KSO_WM_DIAGRAM_VIRTUALLY_FRAME" val="{&quot;height&quot;:364.10476377952745,&quot;left&quot;:513.8800787401575,&quot;top&quot;:103.94767716535432,&quot;width&quot;:378.1002362204725}"/>
</p:tagLst>
</file>

<file path=ppt/tags/tag33.xml><?xml version="1.0" encoding="utf-8"?>
<p:tagLst xmlns:p="http://schemas.openxmlformats.org/presentationml/2006/main">
  <p:tag name="KSO_WM_DIAGRAM_VIRTUALLY_FRAME" val="{&quot;height&quot;:364.10476377952745,&quot;left&quot;:513.8800787401575,&quot;top&quot;:103.94767716535432,&quot;width&quot;:378.1002362204725}"/>
</p:tagLst>
</file>

<file path=ppt/tags/tag34.xml><?xml version="1.0" encoding="utf-8"?>
<p:tagLst xmlns:p="http://schemas.openxmlformats.org/presentationml/2006/main">
  <p:tag name="KSO_WM_DIAGRAM_VIRTUALLY_FRAME" val="{&quot;height&quot;:429.9904724409447,&quot;left&quot;:372.2266929133858,&quot;top&quot;:80.41196850393706,&quot;width&quot;:573.3536220472441}"/>
</p:tagLst>
</file>

<file path=ppt/tags/tag35.xml><?xml version="1.0" encoding="utf-8"?>
<p:tagLst xmlns:p="http://schemas.openxmlformats.org/presentationml/2006/main">
  <p:tag name="KSO_WM_DIAGRAM_VIRTUALLY_FRAME" val="{&quot;height&quot;:364.10476377952745,&quot;left&quot;:513.8800787401575,&quot;top&quot;:103.94767716535432,&quot;width&quot;:378.1002362204725}"/>
</p:tagLst>
</file>

<file path=ppt/tags/tag36.xml><?xml version="1.0" encoding="utf-8"?>
<p:tagLst xmlns:p="http://schemas.openxmlformats.org/presentationml/2006/main">
  <p:tag name="KSO_WM_DIAGRAM_VIRTUALLY_FRAME" val="{&quot;height&quot;:429.9904724409447,&quot;left&quot;:372.2266929133858,&quot;top&quot;:80.41196850393706,&quot;width&quot;:573.3536220472441}"/>
</p:tagLst>
</file>

<file path=ppt/tags/tag37.xml><?xml version="1.0" encoding="utf-8"?>
<p:tagLst xmlns:p="http://schemas.openxmlformats.org/presentationml/2006/main">
  <p:tag name="KSO_WM_DIAGRAM_VIRTUALLY_FRAME" val="{&quot;height&quot;:429.9904724409447,&quot;left&quot;:372.2266929133858,&quot;top&quot;:80.41196850393706,&quot;width&quot;:573.3536220472441}"/>
</p:tagLst>
</file>

<file path=ppt/tags/tag38.xml><?xml version="1.0" encoding="utf-8"?>
<p:tagLst xmlns:p="http://schemas.openxmlformats.org/presentationml/2006/main">
  <p:tag name="KSO_WM_DIAGRAM_VIRTUALLY_FRAME" val="{&quot;height&quot;:429.9904724409447,&quot;left&quot;:372.2266929133858,&quot;top&quot;:80.41196850393706,&quot;width&quot;:573.3536220472441}"/>
</p:tagLst>
</file>

<file path=ppt/tags/tag39.xml><?xml version="1.0" encoding="utf-8"?>
<p:tagLst xmlns:p="http://schemas.openxmlformats.org/presentationml/2006/main">
  <p:tag name="KSO_WM_DIAGRAM_VIRTUALLY_FRAME" val="{&quot;height&quot;:364.10476377952745,&quot;left&quot;:513.8800787401575,&quot;top&quot;:103.94767716535432,&quot;width&quot;:378.1002362204725}"/>
</p:tagLst>
</file>

<file path=ppt/tags/tag4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40.xml><?xml version="1.0" encoding="utf-8"?>
<p:tagLst xmlns:p="http://schemas.openxmlformats.org/presentationml/2006/main">
  <p:tag name="KSO_WM_DIAGRAM_VIRTUALLY_FRAME" val="{&quot;height&quot;:429.9904724409447,&quot;left&quot;:372.2266929133858,&quot;top&quot;:80.41196850393706,&quot;width&quot;:573.3536220472441}"/>
</p:tagLst>
</file>

<file path=ppt/tags/tag41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42.xml><?xml version="1.0" encoding="utf-8"?>
<p:tagLst xmlns:p="http://schemas.openxmlformats.org/presentationml/2006/main">
  <p:tag name="KSO_WM_DIAGRAM_VIRTUALLY_FRAME" val="{&quot;height&quot;:509.39881889763785,&quot;left&quot;:39.35,&quot;top&quot;:42.20118110236219,&quot;width&quot;:895.1}"/>
</p:tagLst>
</file>

<file path=ppt/tags/tag43.xml><?xml version="1.0" encoding="utf-8"?>
<p:tagLst xmlns:p="http://schemas.openxmlformats.org/presentationml/2006/main">
  <p:tag name="KSO_WM_DIAGRAM_VIRTUALLY_FRAME" val="{&quot;height&quot;:509.39881889763785,&quot;left&quot;:39.35,&quot;top&quot;:42.20118110236219,&quot;width&quot;:895.1}"/>
</p:tagLst>
</file>

<file path=ppt/tags/tag44.xml><?xml version="1.0" encoding="utf-8"?>
<p:tagLst xmlns:p="http://schemas.openxmlformats.org/presentationml/2006/main">
  <p:tag name="KSO_WM_DIAGRAM_VIRTUALLY_FRAME" val="{&quot;height&quot;:509.39881889763785,&quot;left&quot;:39.35,&quot;top&quot;:42.20118110236219,&quot;width&quot;:895.1}"/>
</p:tagLst>
</file>

<file path=ppt/tags/tag45.xml><?xml version="1.0" encoding="utf-8"?>
<p:tagLst xmlns:p="http://schemas.openxmlformats.org/presentationml/2006/main">
  <p:tag name="KSO_WM_DIAGRAM_VIRTUALLY_FRAME" val="{&quot;height&quot;:509.39881889763785,&quot;left&quot;:39.35,&quot;top&quot;:42.20118110236219,&quot;width&quot;:895.1}"/>
</p:tagLst>
</file>

<file path=ppt/tags/tag46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47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48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49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5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50.xml><?xml version="1.0" encoding="utf-8"?>
<p:tagLst xmlns:p="http://schemas.openxmlformats.org/presentationml/2006/main">
  <p:tag name="KSO_WM_DIAGRAM_VIRTUALLY_FRAME" val="{&quot;height&quot;:509.39881889763785,&quot;left&quot;:32.09992125984254,&quot;top&quot;:65.85118110236219,&quot;width&quot;:889.4000787401576}"/>
</p:tagLst>
</file>

<file path=ppt/tags/tag51.xml><?xml version="1.0" encoding="utf-8"?>
<p:tagLst xmlns:p="http://schemas.openxmlformats.org/presentationml/2006/main">
  <p:tag name="KSO_WM_DIAGRAM_VIRTUALLY_FRAME" val="{&quot;height&quot;:451.26614173228353,&quot;left&quot;:34.16023622047241,&quot;top&quot;:82.76724409448818,&quot;width&quot;:987.3122834645667}"/>
</p:tagLst>
</file>

<file path=ppt/tags/tag52.xml><?xml version="1.0" encoding="utf-8"?>
<p:tagLst xmlns:p="http://schemas.openxmlformats.org/presentationml/2006/main">
  <p:tag name="KSO_WM_DIAGRAM_VIRTUALLY_FRAME" val="{&quot;height&quot;:451.26614173228353,&quot;left&quot;:34.16023622047241,&quot;top&quot;:82.76724409448818,&quot;width&quot;:987.3122834645667}"/>
</p:tagLst>
</file>

<file path=ppt/tags/tag53.xml><?xml version="1.0" encoding="utf-8"?>
<p:tagLst xmlns:p="http://schemas.openxmlformats.org/presentationml/2006/main">
  <p:tag name="KSO_WM_DIAGRAM_VIRTUALLY_FRAME" val="{&quot;height&quot;:451.26614173228353,&quot;left&quot;:34.16023622047241,&quot;top&quot;:82.76724409448818,&quot;width&quot;:987.3122834645667}"/>
</p:tagLst>
</file>

<file path=ppt/tags/tag54.xml><?xml version="1.0" encoding="utf-8"?>
<p:tagLst xmlns:p="http://schemas.openxmlformats.org/presentationml/2006/main">
  <p:tag name="KSO_WM_DIAGRAM_VIRTUALLY_FRAME" val="{&quot;height&quot;:451.26614173228353,&quot;left&quot;:34.16023622047241,&quot;top&quot;:82.76724409448818,&quot;width&quot;:987.3122834645667}"/>
</p:tagLst>
</file>

<file path=ppt/tags/tag55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56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57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58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59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.xml><?xml version="1.0" encoding="utf-8"?>
<p:tagLst xmlns:p="http://schemas.openxmlformats.org/presentationml/2006/main">
  <p:tag name="KSO_WM_DIAGRAM_VIRTUALLY_FRAME" val="{&quot;height&quot;:379.5225984251968,&quot;left&quot;:320.6429133858268,&quot;top&quot;:122.57858267716536,&quot;width&quot;:585.8321259842518}"/>
</p:tagLst>
</file>

<file path=ppt/tags/tag60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1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2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3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4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5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6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7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8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69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70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1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2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3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4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5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76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77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78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79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80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1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2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3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4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5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6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7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88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89.xml><?xml version="1.0" encoding="utf-8"?>
<p:tagLst xmlns:p="http://schemas.openxmlformats.org/presentationml/2006/main">
  <p:tag name="KSO_WM_DIAGRAM_VIRTUALLY_FRAME" val="{&quot;height&quot;:488.45,&quot;left&quot;:84.30031496062992,&quot;top&quot;:67.1,&quot;width&quot;:827.0496850393702}"/>
</p:tagLst>
</file>

<file path=ppt/tags/tag9.xml><?xml version="1.0" encoding="utf-8"?>
<p:tagLst xmlns:p="http://schemas.openxmlformats.org/presentationml/2006/main">
  <p:tag name="KSO_WM_DIAGRAM_VIRTUALLY_FRAME" val="{&quot;height&quot;:395.0176377952756,&quot;left&quot;:52,&quot;top&quot;:105.8823622047244,&quot;width&quot;:524}"/>
</p:tagLst>
</file>

<file path=ppt/tags/tag90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1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2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3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4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5.xml><?xml version="1.0" encoding="utf-8"?>
<p:tagLst xmlns:p="http://schemas.openxmlformats.org/presentationml/2006/main">
  <p:tag name="KSO_WM_DIAGRAM_VIRTUALLY_FRAME" val="{&quot;height&quot;:495.36110236220475,&quot;left&quot;:35.61102362204724,&quot;top&quot;:60.18889763779528,&quot;width&quot;:875.7389763779527}"/>
</p:tagLst>
</file>

<file path=ppt/tags/tag96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97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98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ags/tag99.xml><?xml version="1.0" encoding="utf-8"?>
<p:tagLst xmlns:p="http://schemas.openxmlformats.org/presentationml/2006/main">
  <p:tag name="KSO_WM_DIAGRAM_VIRTUALLY_FRAME" val="{&quot;height&quot;:120.23401574803147,&quot;left&quot;:53.65,&quot;top&quot;:88.78055118110237,&quot;width&quot;:85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3616</Words>
  <Application>WPS 演示</Application>
  <PresentationFormat/>
  <Paragraphs>296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Arial</vt:lpstr>
      <vt:lpstr>宋体</vt:lpstr>
      <vt:lpstr>Wingdings</vt:lpstr>
      <vt:lpstr>Source Han Sans CN Bold</vt:lpstr>
      <vt:lpstr>OPPOSans R</vt:lpstr>
      <vt:lpstr>Source Han Sans</vt:lpstr>
      <vt:lpstr>等线</vt:lpstr>
      <vt:lpstr>微软雅黑</vt:lpstr>
      <vt:lpstr>Arial Unicode MS</vt:lpstr>
      <vt:lpstr>Calibri</vt:lpstr>
      <vt:lpstr>OPPOSans B</vt:lpstr>
      <vt:lpstr>OPPOSans H</vt:lpstr>
      <vt:lpstr>Wingdings</vt:lpstr>
      <vt:lpstr>Office 主题​​</vt:lpstr>
      <vt:lpstr>1_Office 主题​​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湫</cp:lastModifiedBy>
  <cp:revision>21</cp:revision>
  <dcterms:created xsi:type="dcterms:W3CDTF">2025-02-26T07:05:00Z</dcterms:created>
  <dcterms:modified xsi:type="dcterms:W3CDTF">2025-04-07T08:40:36Z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E913C1DC53E04082A427412AD437830B_13</vt:lpwstr>
  </property>
  <property fmtid="{D5CDD505-2E9C-101B-9397-08002B2CF9AE}" pid="3" name="KSOProductBuildVer">
    <vt:lpwstr>2052-12.1.0.20305</vt:lpwstr>
  </property>
</Properties>
</file>