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7"/>
  </p:notesMasterIdLst>
  <p:sldIdLst>
    <p:sldId id="300" r:id="rId4"/>
    <p:sldId id="270" r:id="rId5"/>
    <p:sldId id="271" r:id="rId6"/>
    <p:sldId id="272" r:id="rId8"/>
    <p:sldId id="273" r:id="rId9"/>
    <p:sldId id="274" r:id="rId10"/>
    <p:sldId id="275" r:id="rId11"/>
    <p:sldId id="280" r:id="rId12"/>
    <p:sldId id="281" r:id="rId13"/>
    <p:sldId id="282" r:id="rId14"/>
    <p:sldId id="283" r:id="rId15"/>
    <p:sldId id="284" r:id="rId16"/>
    <p:sldId id="285" r:id="rId17"/>
    <p:sldId id="286" r:id="rId18"/>
    <p:sldId id="288" r:id="rId19"/>
    <p:sldId id="289" r:id="rId20"/>
    <p:sldId id="290" r:id="rId21"/>
    <p:sldId id="291" r:id="rId22"/>
    <p:sldId id="292" r:id="rId23"/>
    <p:sldId id="293" r:id="rId24"/>
    <p:sldId id="294" r:id="rId25"/>
    <p:sldId id="295" r:id="rId26"/>
    <p:sldId id="296" r:id="rId27"/>
    <p:sldId id="297" r:id="rId28"/>
    <p:sldId id="298" r:id="rId29"/>
    <p:sldId id="299" r:id="rId30"/>
    <p:sldId id="257" r:id="rId31"/>
    <p:sldId id="258" r:id="rId32"/>
    <p:sldId id="263" r:id="rId33"/>
    <p:sldId id="264" r:id="rId34"/>
    <p:sldId id="265" r:id="rId35"/>
    <p:sldId id="266" r:id="rId36"/>
    <p:sldId id="267" r:id="rId37"/>
    <p:sldId id="268" r:id="rId38"/>
    <p:sldId id="269"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05" d="100"/>
          <a:sy n="105" d="100"/>
        </p:scale>
        <p:origin x="900" y="114"/>
      </p:cViewPr>
      <p:guideLst>
        <p:guide orient="horz" pos="215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sz="2800" dirty="0" smtClean="0">
                <a:sym typeface="+mn-ea"/>
              </a:rPr>
              <a:t>与所有细胞系的</a:t>
            </a:r>
            <a:r>
              <a:rPr lang="en-US" sz="2800" dirty="0" smtClean="0">
                <a:sym typeface="+mn-ea"/>
              </a:rPr>
              <a:t>IC50</a:t>
            </a:r>
            <a:r>
              <a:rPr lang="zh-CN" altLang="en-US" sz="2800" dirty="0" smtClean="0">
                <a:sym typeface="+mn-ea"/>
              </a:rPr>
              <a:t>均值相比，</a:t>
            </a:r>
            <a:r>
              <a:rPr lang="en-US" sz="2800" dirty="0" smtClean="0">
                <a:sym typeface="+mn-ea"/>
              </a:rPr>
              <a:t>x</a:t>
            </a:r>
            <a:r>
              <a:rPr lang="zh-CN" altLang="en-US" sz="2800" dirty="0" smtClean="0">
                <a:sym typeface="+mn-ea"/>
              </a:rPr>
              <a:t>轴的右侧代表敏感，</a:t>
            </a:r>
            <a:r>
              <a:rPr lang="en-US" sz="2800" dirty="0" smtClean="0">
                <a:sym typeface="+mn-ea"/>
              </a:rPr>
              <a:t>x</a:t>
            </a:r>
            <a:r>
              <a:rPr lang="zh-CN" altLang="en-US" sz="2800" dirty="0" smtClean="0">
                <a:sym typeface="+mn-ea"/>
              </a:rPr>
              <a:t>轴的左侧代表耐药，圆圈的大小代表细胞系的数量。将鼠标悬停在圆圈的上方，可显示该圆圈对应的信息。</a:t>
            </a:r>
            <a:endParaRPr lang="zh-CN" altLang="en-US" sz="2800" dirty="0" smtClean="0">
              <a:sym typeface="+mn-ea"/>
            </a:endParaRPr>
          </a:p>
          <a:p>
            <a:r>
              <a:rPr lang="zh-CN" altLang="en-US" sz="2800" dirty="0" smtClean="0">
                <a:sym typeface="+mn-ea"/>
              </a:rPr>
              <a:t>结合下方的表格，可见</a:t>
            </a:r>
            <a:r>
              <a:rPr lang="en-US" sz="2800" dirty="0" smtClean="0">
                <a:sym typeface="+mn-ea"/>
              </a:rPr>
              <a:t>4</a:t>
            </a:r>
            <a:r>
              <a:rPr lang="zh-CN" altLang="en-US" sz="2800" dirty="0" smtClean="0">
                <a:sym typeface="+mn-ea"/>
              </a:rPr>
              <a:t>个显著性结果的具体信息，表明这</a:t>
            </a:r>
            <a:r>
              <a:rPr lang="en-US" sz="2800" dirty="0" smtClean="0">
                <a:sym typeface="+mn-ea"/>
              </a:rPr>
              <a:t>4</a:t>
            </a:r>
            <a:r>
              <a:rPr lang="zh-CN" altLang="en-US" sz="2800" dirty="0" smtClean="0">
                <a:sym typeface="+mn-ea"/>
              </a:rPr>
              <a:t>个基因型突变与细胞耐药相关。</a:t>
            </a:r>
            <a:endParaRPr lang="zh-CN" altLang="en-US" sz="2800" dirty="0" smtClean="0">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61.xml"/><Relationship Id="rId18" Type="http://schemas.openxmlformats.org/officeDocument/2006/relationships/tags" Target="../tags/tag60.xml"/><Relationship Id="rId17" Type="http://schemas.openxmlformats.org/officeDocument/2006/relationships/tags" Target="../tags/tag59.xml"/><Relationship Id="rId16" Type="http://schemas.openxmlformats.org/officeDocument/2006/relationships/tags" Target="../tags/tag58.xml"/><Relationship Id="rId15" Type="http://schemas.openxmlformats.org/officeDocument/2006/relationships/tags" Target="../tags/tag57.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0" Type="http://schemas.openxmlformats.org/officeDocument/2006/relationships/theme" Target="../theme/theme2.xml"/><Relationship Id="rId2" Type="http://schemas.openxmlformats.org/officeDocument/2006/relationships/slideLayout" Target="../slideLayouts/slideLayout16.xml"/><Relationship Id="rId19" Type="http://schemas.openxmlformats.org/officeDocument/2006/relationships/tags" Target="../tags/tag122.xml"/><Relationship Id="rId18" Type="http://schemas.openxmlformats.org/officeDocument/2006/relationships/tags" Target="../tags/tag121.xml"/><Relationship Id="rId17" Type="http://schemas.openxmlformats.org/officeDocument/2006/relationships/tags" Target="../tags/tag120.xml"/><Relationship Id="rId16" Type="http://schemas.openxmlformats.org/officeDocument/2006/relationships/tags" Target="../tags/tag119.xml"/><Relationship Id="rId15" Type="http://schemas.openxmlformats.org/officeDocument/2006/relationships/tags" Target="../tags/tag118.xml"/><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image" Target="../media/image1.png"/><Relationship Id="rId2" Type="http://schemas.openxmlformats.org/officeDocument/2006/relationships/tags" Target="../tags/tag124.xml"/><Relationship Id="rId1" Type="http://schemas.openxmlformats.org/officeDocument/2006/relationships/tags" Target="../tags/tag123.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image" Target="../media/image18.png"/><Relationship Id="rId1" Type="http://schemas.openxmlformats.org/officeDocument/2006/relationships/image" Target="../media/image17.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tags" Target="../tags/tag126.xml"/><Relationship Id="rId1" Type="http://schemas.openxmlformats.org/officeDocument/2006/relationships/tags" Target="../tags/tag125.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image" Target="../media/image20.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image" Target="../media/image21.pn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image" Target="../media/image1.png"/><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image" Target="../media/image23.png"/><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png"/><Relationship Id="rId3" Type="http://schemas.openxmlformats.org/officeDocument/2006/relationships/tags" Target="../tags/tag172.xml"/><Relationship Id="rId2" Type="http://schemas.openxmlformats.org/officeDocument/2006/relationships/tags" Target="../tags/tag171.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png"/><Relationship Id="rId2" Type="http://schemas.openxmlformats.org/officeDocument/2006/relationships/tags" Target="../tags/tag176.xml"/><Relationship Id="rId1" Type="http://schemas.openxmlformats.org/officeDocument/2006/relationships/tags" Target="../tags/tag175.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png"/><Relationship Id="rId2" Type="http://schemas.openxmlformats.org/officeDocument/2006/relationships/tags" Target="../tags/tag178.xml"/><Relationship Id="rId1" Type="http://schemas.openxmlformats.org/officeDocument/2006/relationships/tags" Target="../tags/tag177.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1.png"/><Relationship Id="rId2" Type="http://schemas.openxmlformats.org/officeDocument/2006/relationships/tags" Target="../tags/tag180.xml"/><Relationship Id="rId1" Type="http://schemas.openxmlformats.org/officeDocument/2006/relationships/tags" Target="../tags/tag179.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hyperlink" Target="http://portals.broadinstitute.org/ctrp/" TargetMode="External"/><Relationship Id="rId2" Type="http://schemas.openxmlformats.org/officeDocument/2006/relationships/hyperlink" Target="https://www.cancerrxgene.org/" TargetMode="External"/><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image" Target="../media/image31.png"/><Relationship Id="rId4" Type="http://schemas.openxmlformats.org/officeDocument/2006/relationships/hyperlink" Target="https://osf.io/c6tfx/" TargetMode="External"/><Relationship Id="rId3" Type="http://schemas.openxmlformats.org/officeDocument/2006/relationships/image" Target="../media/image1.png"/><Relationship Id="rId2" Type="http://schemas.openxmlformats.org/officeDocument/2006/relationships/tags" Target="../tags/tag184.xml"/><Relationship Id="rId1" Type="http://schemas.openxmlformats.org/officeDocument/2006/relationships/tags" Target="../tags/tag183.xml"/></Relationships>
</file>

<file path=ppt/slides/_rels/slide32.xml.rels><?xml version="1.0" encoding="UTF-8" standalone="yes"?>
<Relationships xmlns="http://schemas.openxmlformats.org/package/2006/relationships"><Relationship Id="rId8" Type="http://schemas.openxmlformats.org/officeDocument/2006/relationships/slideLayout" Target="../slideLayouts/slideLayout12.xml"/><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1.png"/><Relationship Id="rId2" Type="http://schemas.openxmlformats.org/officeDocument/2006/relationships/tags" Target="../tags/tag186.xml"/><Relationship Id="rId1" Type="http://schemas.openxmlformats.org/officeDocument/2006/relationships/tags" Target="../tags/tag185.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9.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hyperlink" Target="https://pmc.ncbi.nlm.nih.gov/articles/PMC8574972/" TargetMode="External"/><Relationship Id="rId5" Type="http://schemas.openxmlformats.org/officeDocument/2006/relationships/hyperlink" Target="https://mp.weixin.qq.com/s/eQawbSTCb0JYQI3KFWGaaQ" TargetMode="External"/><Relationship Id="rId4" Type="http://schemas.openxmlformats.org/officeDocument/2006/relationships/hyperlink" Target="https://mp.weixin.qq.com/s/uQ46gEUpxFIDHKPZ-HBNRA" TargetMode="External"/><Relationship Id="rId3" Type="http://schemas.openxmlformats.org/officeDocument/2006/relationships/hyperlink" Target="https://www.jianshu.com/p/dafe9b39aa06" TargetMode="External"/><Relationship Id="rId2" Type="http://schemas.openxmlformats.org/officeDocument/2006/relationships/hyperlink" Target="https://blog.csdn.net/Ayue0616/article/details/135018476" TargetMode="Externa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tags" Target="../tags/tag134.xml"/><Relationship Id="rId1" Type="http://schemas.openxmlformats.org/officeDocument/2006/relationships/tags" Target="../tags/tag133.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image" Target="../media/image6.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png"/><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1213485" y="1616710"/>
            <a:ext cx="9049385" cy="1084580"/>
          </a:xfrm>
          <a:prstGeom prst="rect">
            <a:avLst/>
          </a:prstGeom>
          <a:noFill/>
          <a:ln>
            <a:noFill/>
          </a:ln>
        </p:spPr>
        <p:txBody>
          <a:bodyPr vert="horz" wrap="square" lIns="0" tIns="0" rIns="0" bIns="0" rtlCol="0" anchor="ctr"/>
          <a:lstStyle/>
          <a:p>
            <a:pPr algn="ctr"/>
            <a:r>
              <a:rPr lang="zh-CN" altLang="en-US" sz="4000" b="1" i="0" dirty="0">
                <a:solidFill>
                  <a:srgbClr val="191B1F"/>
                </a:solidFill>
                <a:effectLst/>
                <a:latin typeface="-apple-system"/>
              </a:rPr>
              <a:t>药物敏感性分析之数据库介绍</a:t>
            </a:r>
            <a:endParaRPr lang="zh-CN" altLang="en-US" sz="4000" b="1" i="0" dirty="0">
              <a:solidFill>
                <a:srgbClr val="191B1F"/>
              </a:solidFill>
              <a:effectLst/>
              <a:latin typeface="-apple-system"/>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5002530" y="3065780"/>
            <a:ext cx="3560445" cy="460375"/>
          </a:xfrm>
          <a:prstGeom prst="rect">
            <a:avLst/>
          </a:prstGeom>
        </p:spPr>
        <p:txBody>
          <a:bodyPr wrap="square">
            <a:spAutoFit/>
          </a:bodyPr>
          <a:lstStyle/>
          <a:p>
            <a:pPr marL="0" indent="0" algn="l"/>
            <a:r>
              <a:rPr lang="en-US" altLang="zh-CN" sz="2400" b="1" i="0" dirty="0">
                <a:solidFill>
                  <a:srgbClr val="404040"/>
                </a:solidFill>
                <a:latin typeface="Inter"/>
                <a:ea typeface="Inter"/>
              </a:rPr>
              <a:t>--GDSC  CCLE</a:t>
            </a:r>
            <a:endParaRPr lang="zh-CN" altLang="en-US" sz="2400" b="1" i="0" dirty="0">
              <a:solidFill>
                <a:srgbClr val="404040"/>
              </a:solidFill>
              <a:latin typeface="Inter"/>
              <a:ea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66775" y="-19685"/>
            <a:ext cx="8229600" cy="1928802"/>
          </a:xfrm>
        </p:spPr>
        <p:txBody>
          <a:bodyPr>
            <a:normAutofit/>
          </a:bodyPr>
          <a:lstStyle/>
          <a:p>
            <a:pPr>
              <a:buNone/>
            </a:pPr>
            <a:r>
              <a:rPr lang="zh-CN" altLang="en-US" sz="1600" dirty="0" smtClean="0"/>
              <a:t>火山图</a:t>
            </a:r>
            <a:r>
              <a:rPr lang="en-US" sz="1600" dirty="0" smtClean="0"/>
              <a:t>(Volcano Plot)</a:t>
            </a:r>
            <a:r>
              <a:rPr lang="zh-CN" altLang="en-US" sz="1600" dirty="0" smtClean="0"/>
              <a:t>：展示基因特征和药物敏感性之间的联系</a:t>
            </a:r>
            <a:r>
              <a:rPr lang="en-US" sz="1600" dirty="0" smtClean="0"/>
              <a:t>(ANOVA</a:t>
            </a:r>
            <a:r>
              <a:rPr lang="zh-CN" altLang="en-US" sz="1600" dirty="0" smtClean="0"/>
              <a:t>分析</a:t>
            </a:r>
            <a:r>
              <a:rPr lang="en-US" sz="1600" dirty="0" smtClean="0"/>
              <a:t>)</a:t>
            </a:r>
            <a:r>
              <a:rPr lang="zh-CN" altLang="en-US" sz="1600" dirty="0" smtClean="0"/>
              <a:t>。满足</a:t>
            </a:r>
            <a:r>
              <a:rPr lang="en-US" sz="1600" dirty="0" smtClean="0"/>
              <a:t>p</a:t>
            </a:r>
            <a:r>
              <a:rPr lang="zh-CN" altLang="en-US" sz="1600" dirty="0" smtClean="0"/>
              <a:t>值＜</a:t>
            </a:r>
            <a:r>
              <a:rPr lang="en-US" sz="1600" dirty="0" smtClean="0"/>
              <a:t>0.001</a:t>
            </a:r>
            <a:r>
              <a:rPr lang="zh-CN" altLang="en-US" sz="1600" dirty="0" smtClean="0"/>
              <a:t>且</a:t>
            </a:r>
            <a:r>
              <a:rPr lang="en-US" sz="1600" dirty="0" smtClean="0"/>
              <a:t>FDR</a:t>
            </a:r>
            <a:r>
              <a:rPr lang="zh-CN" altLang="en-US" sz="1600" dirty="0" smtClean="0"/>
              <a:t>＜</a:t>
            </a:r>
            <a:r>
              <a:rPr lang="en-US" sz="1600" dirty="0" smtClean="0"/>
              <a:t>25%,</a:t>
            </a:r>
            <a:r>
              <a:rPr lang="zh-CN" altLang="en-US" sz="1600" dirty="0" smtClean="0"/>
              <a:t>被认为具有统计显著性（绿色对应敏感，红色对应耐药，灰色对应不具有显著性）。</a:t>
            </a:r>
            <a:endParaRPr lang="zh-CN" altLang="en-US" dirty="0" smtClean="0"/>
          </a:p>
          <a:p>
            <a:endParaRPr lang="zh-CN" altLang="en-US" dirty="0"/>
          </a:p>
        </p:txBody>
      </p:sp>
      <p:pic>
        <p:nvPicPr>
          <p:cNvPr id="4" name="图片 3"/>
          <p:cNvPicPr/>
          <p:nvPr/>
        </p:nvPicPr>
        <p:blipFill>
          <a:blip r:embed="rId1"/>
          <a:srcRect/>
          <a:stretch>
            <a:fillRect/>
          </a:stretch>
        </p:blipFill>
        <p:spPr bwMode="auto">
          <a:xfrm>
            <a:off x="1319530" y="1714488"/>
            <a:ext cx="9144000" cy="5143512"/>
          </a:xfrm>
          <a:prstGeom prst="rect">
            <a:avLst/>
          </a:prstGeom>
          <a:noFill/>
          <a:ln w="9525">
            <a:noFill/>
            <a:miter lim="800000"/>
            <a:headEnd/>
            <a:tailEnd/>
          </a:ln>
        </p:spPr>
      </p:pic>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2" name="组合 1"/>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48615" y="-71755"/>
            <a:ext cx="9293860" cy="1571625"/>
          </a:xfrm>
        </p:spPr>
        <p:txBody>
          <a:bodyPr>
            <a:normAutofit fontScale="82500" lnSpcReduction="20000"/>
          </a:bodyPr>
          <a:lstStyle/>
          <a:p>
            <a:pPr lvl="0">
              <a:buNone/>
            </a:pPr>
            <a:r>
              <a:rPr lang="zh-CN" altLang="en-US" dirty="0" smtClean="0"/>
              <a:t>散点图：展示与</a:t>
            </a:r>
            <a:r>
              <a:rPr lang="en-US" dirty="0" smtClean="0"/>
              <a:t>IC50</a:t>
            </a:r>
            <a:r>
              <a:rPr lang="zh-CN" altLang="en-US" dirty="0" smtClean="0"/>
              <a:t>相关的基因组学改变（突变型</a:t>
            </a:r>
            <a:r>
              <a:rPr lang="en-US" dirty="0" smtClean="0"/>
              <a:t> </a:t>
            </a:r>
            <a:r>
              <a:rPr lang="en-US" dirty="0" err="1" smtClean="0"/>
              <a:t>vs</a:t>
            </a:r>
            <a:r>
              <a:rPr lang="en-US" dirty="0" smtClean="0"/>
              <a:t> </a:t>
            </a:r>
            <a:r>
              <a:rPr lang="zh-CN" altLang="en-US" dirty="0" smtClean="0"/>
              <a:t>野生型）。可根据</a:t>
            </a:r>
            <a:r>
              <a:rPr lang="en-US" dirty="0" smtClean="0"/>
              <a:t>GDSC</a:t>
            </a:r>
            <a:r>
              <a:rPr lang="zh-CN" altLang="en-US" dirty="0" smtClean="0"/>
              <a:t>数据分析出的结果选择基因突变特征，绘制野生型与突变型两组将的散点图。绘制两组间的散点图：突变组有</a:t>
            </a:r>
            <a:r>
              <a:rPr lang="en-US" dirty="0" smtClean="0"/>
              <a:t>22</a:t>
            </a:r>
            <a:r>
              <a:rPr lang="zh-CN" altLang="en-US" dirty="0" smtClean="0"/>
              <a:t>个细胞系，野生组有</a:t>
            </a:r>
            <a:r>
              <a:rPr lang="en-US" dirty="0" smtClean="0"/>
              <a:t>715</a:t>
            </a:r>
            <a:r>
              <a:rPr lang="zh-CN" altLang="en-US" dirty="0" smtClean="0"/>
              <a:t>个细胞系，每一个点对应一个细胞系。</a:t>
            </a:r>
            <a:r>
              <a:rPr lang="en-US" dirty="0" smtClean="0"/>
              <a:t>Mann Whitney </a:t>
            </a:r>
            <a:r>
              <a:rPr lang="en-US" dirty="0" err="1" smtClean="0"/>
              <a:t>Wilcoxon</a:t>
            </a:r>
            <a:r>
              <a:rPr lang="zh-CN" altLang="en-US" dirty="0" smtClean="0"/>
              <a:t>检验的</a:t>
            </a:r>
            <a:r>
              <a:rPr lang="en-US" dirty="0" smtClean="0"/>
              <a:t>p</a:t>
            </a:r>
            <a:r>
              <a:rPr lang="zh-CN" altLang="en-US" dirty="0" smtClean="0"/>
              <a:t>值＜</a:t>
            </a:r>
            <a:r>
              <a:rPr lang="en-US" dirty="0" smtClean="0"/>
              <a:t>0.05,</a:t>
            </a:r>
            <a:r>
              <a:rPr lang="zh-CN" altLang="en-US" dirty="0" smtClean="0"/>
              <a:t>说明组间差异具有显著性，即说明带有</a:t>
            </a:r>
            <a:r>
              <a:rPr lang="en-US" dirty="0" smtClean="0"/>
              <a:t>SATG2</a:t>
            </a:r>
            <a:r>
              <a:rPr lang="zh-CN" altLang="en-US" dirty="0" smtClean="0"/>
              <a:t>突变的细胞会受到顺铂的显著抑制。</a:t>
            </a:r>
            <a:endParaRPr lang="zh-CN" altLang="en-US" dirty="0" smtClean="0"/>
          </a:p>
          <a:p>
            <a:endParaRPr lang="zh-CN" altLang="en-US" dirty="0"/>
          </a:p>
        </p:txBody>
      </p:sp>
      <p:pic>
        <p:nvPicPr>
          <p:cNvPr id="4" name="图片 3"/>
          <p:cNvPicPr/>
          <p:nvPr/>
        </p:nvPicPr>
        <p:blipFill>
          <a:blip r:embed="rId1"/>
          <a:srcRect/>
          <a:stretch>
            <a:fillRect/>
          </a:stretch>
        </p:blipFill>
        <p:spPr bwMode="auto">
          <a:xfrm>
            <a:off x="1524000" y="1500174"/>
            <a:ext cx="9144000" cy="5357826"/>
          </a:xfrm>
          <a:prstGeom prst="rect">
            <a:avLst/>
          </a:prstGeom>
          <a:noFill/>
          <a:ln w="9525">
            <a:noFill/>
            <a:miter lim="800000"/>
            <a:headEnd/>
            <a:tailEnd/>
          </a:ln>
        </p:spPr>
      </p:pic>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2" name="组合 1"/>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339582" y="65429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524000" y="0"/>
            <a:ext cx="8929718" cy="1285860"/>
          </a:xfrm>
        </p:spPr>
        <p:txBody>
          <a:bodyPr>
            <a:normAutofit/>
          </a:bodyPr>
          <a:lstStyle/>
          <a:p>
            <a:pPr>
              <a:buNone/>
            </a:pPr>
            <a:r>
              <a:rPr lang="zh-CN" altLang="en-US" dirty="0" smtClean="0"/>
              <a:t>如果我们要查找阿霉素耐药与哪些基因有关，则</a:t>
            </a:r>
            <a:endParaRPr lang="zh-CN" altLang="en-US" dirty="0" smtClean="0"/>
          </a:p>
          <a:p>
            <a:pPr>
              <a:buNone/>
            </a:pPr>
            <a:r>
              <a:rPr lang="zh-CN" altLang="en-US" dirty="0" smtClean="0"/>
              <a:t>选择散点图</a:t>
            </a:r>
            <a:r>
              <a:rPr lang="en-US" dirty="0" smtClean="0"/>
              <a:t>scatter plot</a:t>
            </a:r>
            <a:endParaRPr lang="zh-CN" altLang="en-US" dirty="0" smtClean="0"/>
          </a:p>
          <a:p>
            <a:endParaRPr lang="zh-CN" altLang="en-US" dirty="0"/>
          </a:p>
        </p:txBody>
      </p:sp>
      <p:pic>
        <p:nvPicPr>
          <p:cNvPr id="4" name="图片 3"/>
          <p:cNvPicPr/>
          <p:nvPr/>
        </p:nvPicPr>
        <p:blipFill>
          <a:blip r:embed="rId1"/>
          <a:srcRect/>
          <a:stretch>
            <a:fillRect/>
          </a:stretch>
        </p:blipFill>
        <p:spPr bwMode="auto">
          <a:xfrm>
            <a:off x="1524000" y="1071546"/>
            <a:ext cx="9144000" cy="5072098"/>
          </a:xfrm>
          <a:prstGeom prst="rect">
            <a:avLst/>
          </a:prstGeom>
          <a:noFill/>
          <a:ln w="9525">
            <a:noFill/>
            <a:miter lim="800000"/>
            <a:headEnd/>
            <a:tailEnd/>
          </a:ln>
        </p:spPr>
      </p:pic>
      <p:sp>
        <p:nvSpPr>
          <p:cNvPr id="5" name="TextBox 4"/>
          <p:cNvSpPr txBox="1"/>
          <p:nvPr/>
        </p:nvSpPr>
        <p:spPr>
          <a:xfrm>
            <a:off x="1524000" y="6057781"/>
            <a:ext cx="8786842" cy="798830"/>
          </a:xfrm>
          <a:prstGeom prst="rect">
            <a:avLst/>
          </a:prstGeom>
          <a:noFill/>
        </p:spPr>
        <p:txBody>
          <a:bodyPr wrap="square" rtlCol="0">
            <a:spAutoFit/>
          </a:bodyPr>
          <a:lstStyle/>
          <a:p>
            <a:r>
              <a:rPr lang="zh-CN" altLang="en-US" sz="2800" dirty="0" smtClean="0"/>
              <a:t>点击</a:t>
            </a:r>
            <a:r>
              <a:rPr lang="en-US" sz="2800" dirty="0" smtClean="0"/>
              <a:t>select feature</a:t>
            </a:r>
            <a:endParaRPr lang="zh-CN" altLang="en-US" sz="2800" dirty="0" smtClean="0"/>
          </a:p>
          <a:p>
            <a:endParaRPr lang="zh-CN" altLang="en-US" dirty="0"/>
          </a:p>
        </p:txBody>
      </p:sp>
      <p:sp>
        <p:nvSpPr>
          <p:cNvPr id="2"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6" name="组合 5"/>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p:cNvPicPr>
          <p:nvPr>
            <p:ph idx="1"/>
          </p:nvPr>
        </p:nvPicPr>
        <p:blipFill>
          <a:blip r:embed="rId1"/>
          <a:srcRect/>
          <a:stretch>
            <a:fillRect/>
          </a:stretch>
        </p:blipFill>
        <p:spPr bwMode="auto">
          <a:xfrm>
            <a:off x="1524000" y="1142984"/>
            <a:ext cx="9144000" cy="5715016"/>
          </a:xfrm>
          <a:prstGeom prst="rect">
            <a:avLst/>
          </a:prstGeom>
          <a:noFill/>
          <a:ln w="9525">
            <a:noFill/>
            <a:miter lim="800000"/>
            <a:headEnd/>
            <a:tailEnd/>
          </a:ln>
        </p:spPr>
      </p:pic>
      <p:sp>
        <p:nvSpPr>
          <p:cNvPr id="5" name="TextBox 4"/>
          <p:cNvSpPr txBox="1"/>
          <p:nvPr/>
        </p:nvSpPr>
        <p:spPr>
          <a:xfrm>
            <a:off x="606425" y="498475"/>
            <a:ext cx="9001156" cy="1045210"/>
          </a:xfrm>
          <a:prstGeom prst="rect">
            <a:avLst/>
          </a:prstGeom>
          <a:noFill/>
        </p:spPr>
        <p:txBody>
          <a:bodyPr wrap="square" rtlCol="0">
            <a:spAutoFit/>
          </a:bodyPr>
          <a:lstStyle/>
          <a:p>
            <a:r>
              <a:rPr lang="zh-CN" altLang="en-US" sz="2000" dirty="0" smtClean="0"/>
              <a:t>显示与药物抗性显著相关的基因有四个，基因突变与药物相关不显著的有</a:t>
            </a:r>
            <a:r>
              <a:rPr lang="en-US" sz="2000" dirty="0" smtClean="0"/>
              <a:t>679</a:t>
            </a:r>
            <a:r>
              <a:rPr lang="zh-CN" altLang="en-US" sz="2000" dirty="0" smtClean="0"/>
              <a:t>个</a:t>
            </a:r>
            <a:endParaRPr lang="zh-CN" altLang="en-US" sz="2400" dirty="0" smtClean="0"/>
          </a:p>
          <a:p>
            <a:endParaRPr lang="zh-CN" altLang="en-US" sz="2400" dirty="0" smtClean="0"/>
          </a:p>
          <a:p>
            <a:endParaRPr lang="zh-CN" altLang="en-US" dirty="0"/>
          </a:p>
        </p:txBody>
      </p:sp>
      <p:sp>
        <p:nvSpPr>
          <p:cNvPr id="2"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5995" y="366395"/>
            <a:ext cx="9001156" cy="928670"/>
          </a:xfrm>
        </p:spPr>
        <p:txBody>
          <a:bodyPr>
            <a:normAutofit fontScale="90000"/>
          </a:bodyPr>
          <a:lstStyle/>
          <a:p>
            <a:pPr>
              <a:buNone/>
            </a:pPr>
            <a:r>
              <a:rPr lang="zh-CN" altLang="en-US" dirty="0" smtClean="0"/>
              <a:t>图片为根据皮尔逊和斯皮尔曼相关系数绘制出的药物在癌症组织的细胞系中对比结果</a:t>
            </a:r>
            <a:br>
              <a:rPr lang="zh-CN" altLang="en-US" dirty="0" smtClean="0"/>
            </a:br>
            <a:endParaRPr lang="zh-CN" altLang="en-US" dirty="0"/>
          </a:p>
        </p:txBody>
      </p:sp>
      <p:pic>
        <p:nvPicPr>
          <p:cNvPr id="11265" name="Picture 1" descr="D:\用户目录\我的文档\Tencent Files\1430346451\Image\C2C\UJ`EQ]}Q1(SD)03)~H3YTQS.png"/>
          <p:cNvPicPr>
            <a:picLocks noChangeAspect="1" noChangeArrowheads="1"/>
          </p:cNvPicPr>
          <p:nvPr/>
        </p:nvPicPr>
        <p:blipFill>
          <a:blip r:embed="rId1"/>
          <a:srcRect/>
          <a:stretch>
            <a:fillRect/>
          </a:stretch>
        </p:blipFill>
        <p:spPr bwMode="auto">
          <a:xfrm>
            <a:off x="1524000" y="876300"/>
            <a:ext cx="7905750" cy="5981700"/>
          </a:xfrm>
          <a:prstGeom prst="rect">
            <a:avLst/>
          </a:prstGeom>
          <a:noFill/>
        </p:spPr>
      </p:pic>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2" name="组合 1"/>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a:spLocks noChangeArrowheads="1"/>
          </p:cNvSpPr>
          <p:nvPr/>
        </p:nvSpPr>
        <p:spPr bwMode="auto">
          <a:xfrm>
            <a:off x="2336691" y="256858"/>
            <a:ext cx="7506879" cy="438150"/>
          </a:xfrm>
          <a:prstGeom prst="rect">
            <a:avLst/>
          </a:prstGeom>
          <a:noFill/>
          <a:ln>
            <a:noFill/>
          </a:ln>
        </p:spPr>
        <p:txBody>
          <a:bodyPr wrap="square" lIns="87074" tIns="43536" rIns="87074" bIns="43536">
            <a:spAutoFit/>
          </a:bodyPr>
          <a:lstStyle/>
          <a:p>
            <a:pPr defTabSz="967740" fontAlgn="auto">
              <a:spcBef>
                <a:spcPts val="0"/>
              </a:spcBef>
              <a:spcAft>
                <a:spcPts val="0"/>
              </a:spcAft>
              <a:defRPr/>
            </a:pPr>
            <a:r>
              <a:rPr kumimoji="0" lang="en-US" altLang="zh-CN" sz="2285"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rPr>
              <a:t>2. </a:t>
            </a:r>
            <a:r>
              <a:rPr lang="zh-CN" altLang="en-US" sz="2285" b="1" dirty="0">
                <a:solidFill>
                  <a:prstClr val="black"/>
                </a:solidFill>
                <a:latin typeface="微软雅黑" panose="020B0503020204020204" charset="-122"/>
                <a:ea typeface="微软雅黑" panose="020B0503020204020204" charset="-122"/>
                <a:sym typeface="微软雅黑" panose="020B0503020204020204" charset="-122"/>
              </a:rPr>
              <a:t>基因表达及多组学数据资源</a:t>
            </a:r>
            <a:r>
              <a:rPr lang="zh-CN" altLang="en-US" sz="2285" b="1" dirty="0">
                <a:latin typeface="微软雅黑" panose="020B0503020204020204" charset="-122"/>
                <a:ea typeface="微软雅黑" panose="020B0503020204020204" charset="-122"/>
                <a:sym typeface="微软雅黑" panose="020B0503020204020204" charset="-122"/>
              </a:rPr>
              <a:t> </a:t>
            </a:r>
            <a:r>
              <a:rPr lang="en-US" altLang="zh-CN" sz="2285" b="1" dirty="0">
                <a:latin typeface="微软雅黑" panose="020B0503020204020204" charset="-122"/>
                <a:ea typeface="微软雅黑" panose="020B0503020204020204" charset="-122"/>
                <a:sym typeface="微软雅黑" panose="020B0503020204020204" charset="-122"/>
              </a:rPr>
              <a:t>------</a:t>
            </a:r>
            <a:r>
              <a:rPr lang="en-US" altLang="zh-CN" sz="2285" dirty="0">
                <a:solidFill>
                  <a:srgbClr val="0033CC"/>
                </a:solidFill>
                <a:latin typeface="微软雅黑" panose="020B0503020204020204" charset="-122"/>
                <a:ea typeface="微软雅黑" panose="020B0503020204020204" charset="-122"/>
                <a:sym typeface="微软雅黑" panose="020B0503020204020204" charset="-122"/>
              </a:rPr>
              <a:t>CCLE</a:t>
            </a:r>
            <a:r>
              <a:rPr lang="zh-CN" altLang="en-US" sz="2285" dirty="0">
                <a:solidFill>
                  <a:srgbClr val="0033CC"/>
                </a:solidFill>
                <a:latin typeface="微软雅黑" panose="020B0503020204020204" charset="-122"/>
                <a:ea typeface="微软雅黑" panose="020B0503020204020204" charset="-122"/>
                <a:sym typeface="微软雅黑" panose="020B0503020204020204" charset="-122"/>
              </a:rPr>
              <a:t>数据库</a:t>
            </a:r>
            <a:endParaRPr lang="zh-CN" altLang="en-US" sz="2285" dirty="0">
              <a:solidFill>
                <a:srgbClr val="0033CC"/>
              </a:solidFill>
              <a:latin typeface="微软雅黑" panose="020B0503020204020204" charset="-122"/>
              <a:ea typeface="微软雅黑" panose="020B0503020204020204" charset="-122"/>
              <a:sym typeface="微软雅黑" panose="020B0503020204020204" charset="-122"/>
            </a:endParaRPr>
          </a:p>
        </p:txBody>
      </p:sp>
      <p:grpSp>
        <p:nvGrpSpPr>
          <p:cNvPr id="6" name="组合 5"/>
          <p:cNvGrpSpPr/>
          <p:nvPr/>
        </p:nvGrpSpPr>
        <p:grpSpPr>
          <a:xfrm>
            <a:off x="1522583" y="223478"/>
            <a:ext cx="814109" cy="449255"/>
            <a:chOff x="0" y="252065"/>
            <a:chExt cx="641111" cy="392113"/>
          </a:xfrm>
        </p:grpSpPr>
        <p:sp>
          <p:nvSpPr>
            <p:cNvPr id="7" name="矩形 59"/>
            <p:cNvSpPr>
              <a:spLocks noChangeArrowheads="1"/>
            </p:cNvSpPr>
            <p:nvPr/>
          </p:nvSpPr>
          <p:spPr bwMode="auto">
            <a:xfrm>
              <a:off x="0" y="252065"/>
              <a:ext cx="227013" cy="392112"/>
            </a:xfrm>
            <a:prstGeom prst="rect">
              <a:avLst/>
            </a:prstGeom>
            <a:solidFill>
              <a:srgbClr val="0070C0"/>
            </a:solidFill>
            <a:ln>
              <a:noFill/>
            </a:ln>
          </p:spPr>
          <p:txBody>
            <a:bodyPr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780">
                <a:solidFill>
                  <a:srgbClr val="FFFFFF"/>
                </a:solidFill>
              </a:endParaRPr>
            </a:p>
          </p:txBody>
        </p:sp>
        <p:sp>
          <p:nvSpPr>
            <p:cNvPr id="8" name="矩形 60"/>
            <p:cNvSpPr>
              <a:spLocks noChangeArrowheads="1"/>
            </p:cNvSpPr>
            <p:nvPr/>
          </p:nvSpPr>
          <p:spPr bwMode="auto">
            <a:xfrm>
              <a:off x="227013" y="252065"/>
              <a:ext cx="114300" cy="392112"/>
            </a:xfrm>
            <a:prstGeom prst="rect">
              <a:avLst/>
            </a:prstGeom>
            <a:solidFill>
              <a:schemeClr val="bg1">
                <a:lumMod val="65000"/>
              </a:schemeClr>
            </a:solidFill>
            <a:ln>
              <a:noFill/>
            </a:ln>
          </p:spPr>
          <p:txBody>
            <a:bodyPr anchor="ctr"/>
            <a:lstStyle>
              <a:lvl1pPr>
                <a:lnSpc>
                  <a:spcPct val="90000"/>
                </a:lnSpc>
                <a:spcBef>
                  <a:spcPts val="1000"/>
                </a:spcBef>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ctr" defTabSz="967740" fontAlgn="auto">
                <a:lnSpc>
                  <a:spcPct val="100000"/>
                </a:lnSpc>
                <a:spcBef>
                  <a:spcPct val="0"/>
                </a:spcBef>
                <a:spcAft>
                  <a:spcPts val="0"/>
                </a:spcAft>
                <a:buFont typeface="Arial" panose="020B0604020202020204" pitchFamily="34" charset="0"/>
                <a:buNone/>
                <a:defRPr/>
              </a:pPr>
              <a:endParaRPr lang="zh-CN" altLang="en-US" sz="1780">
                <a:solidFill>
                  <a:srgbClr val="FFFFFF"/>
                </a:solidFill>
              </a:endParaRPr>
            </a:p>
          </p:txBody>
        </p:sp>
        <p:sp>
          <p:nvSpPr>
            <p:cNvPr id="9" name="五边形 65"/>
            <p:cNvSpPr/>
            <p:nvPr/>
          </p:nvSpPr>
          <p:spPr>
            <a:xfrm>
              <a:off x="338378" y="254692"/>
              <a:ext cx="302733" cy="389486"/>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85"/>
            </a:p>
          </p:txBody>
        </p:sp>
      </p:grpSp>
      <p:sp>
        <p:nvSpPr>
          <p:cNvPr id="11" name="文本框 10"/>
          <p:cNvSpPr txBox="1"/>
          <p:nvPr/>
        </p:nvSpPr>
        <p:spPr>
          <a:xfrm>
            <a:off x="2112545" y="1075907"/>
            <a:ext cx="7955170" cy="2211705"/>
          </a:xfrm>
          <a:prstGeom prst="rect">
            <a:avLst/>
          </a:prstGeom>
          <a:noFill/>
        </p:spPr>
        <p:txBody>
          <a:bodyPr wrap="square">
            <a:spAutoFit/>
          </a:bodyPr>
          <a:lstStyle/>
          <a:p>
            <a:pPr algn="just">
              <a:lnSpc>
                <a:spcPts val="2400"/>
              </a:lnSpc>
            </a:pPr>
            <a:r>
              <a:rPr lang="en-US" altLang="zh-CN" sz="2285" b="1" dirty="0">
                <a:solidFill>
                  <a:srgbClr val="0033CC"/>
                </a:solidFill>
                <a:latin typeface="华文中宋" panose="02010600040101010101" pitchFamily="2" charset="-122"/>
                <a:ea typeface="华文中宋" panose="02010600040101010101" pitchFamily="2" charset="-122"/>
              </a:rPr>
              <a:t>CCLE</a:t>
            </a:r>
            <a:r>
              <a:rPr lang="zh-CN" altLang="en-US" sz="2285" dirty="0">
                <a:solidFill>
                  <a:srgbClr val="0033CC"/>
                </a:solidFill>
                <a:latin typeface="华文中宋" panose="02010600040101010101" pitchFamily="2" charset="-122"/>
                <a:ea typeface="华文中宋" panose="02010600040101010101" pitchFamily="2" charset="-122"/>
              </a:rPr>
              <a:t>（</a:t>
            </a:r>
            <a:r>
              <a:rPr lang="en-US" altLang="zh-CN" sz="2285" dirty="0">
                <a:solidFill>
                  <a:srgbClr val="0033CC"/>
                </a:solidFill>
                <a:latin typeface="华文中宋" panose="02010600040101010101" pitchFamily="2" charset="-122"/>
                <a:ea typeface="华文中宋" panose="02010600040101010101" pitchFamily="2" charset="-122"/>
              </a:rPr>
              <a:t>Cancer Cell Line Encyclopedia)</a:t>
            </a:r>
            <a:r>
              <a:rPr lang="zh-CN" altLang="en-US" sz="2285" dirty="0">
                <a:solidFill>
                  <a:srgbClr val="0033CC"/>
                </a:solidFill>
                <a:latin typeface="华文中宋" panose="02010600040101010101" pitchFamily="2" charset="-122"/>
                <a:ea typeface="华文中宋" panose="02010600040101010101" pitchFamily="2" charset="-122"/>
              </a:rPr>
              <a:t>“癌细胞系百科全书”，</a:t>
            </a:r>
            <a:r>
              <a:rPr lang="zh-CN" altLang="en-US" sz="2285" dirty="0">
                <a:solidFill>
                  <a:srgbClr val="333333"/>
                </a:solidFill>
                <a:latin typeface="华文中宋" panose="02010600040101010101" pitchFamily="2" charset="-122"/>
                <a:ea typeface="华文中宋" panose="02010600040101010101" pitchFamily="2" charset="-122"/>
              </a:rPr>
              <a:t>为了深入并准确地刻画癌细胞系的遗传特征，来自美国</a:t>
            </a:r>
            <a:r>
              <a:rPr lang="en-US" altLang="zh-CN" sz="2285" dirty="0">
                <a:solidFill>
                  <a:srgbClr val="333333"/>
                </a:solidFill>
                <a:latin typeface="华文中宋" panose="02010600040101010101" pitchFamily="2" charset="-122"/>
                <a:ea typeface="华文中宋" panose="02010600040101010101" pitchFamily="2" charset="-122"/>
              </a:rPr>
              <a:t>Broad</a:t>
            </a:r>
            <a:r>
              <a:rPr lang="zh-CN" altLang="en-US" sz="2285" dirty="0">
                <a:solidFill>
                  <a:srgbClr val="333333"/>
                </a:solidFill>
                <a:latin typeface="华文中宋" panose="02010600040101010101" pitchFamily="2" charset="-122"/>
                <a:ea typeface="华文中宋" panose="02010600040101010101" pitchFamily="2" charset="-122"/>
              </a:rPr>
              <a:t>研究所、</a:t>
            </a:r>
            <a:r>
              <a:rPr lang="en-US" altLang="zh-CN" sz="2285" dirty="0">
                <a:solidFill>
                  <a:srgbClr val="333333"/>
                </a:solidFill>
                <a:latin typeface="华文中宋" panose="02010600040101010101" pitchFamily="2" charset="-122"/>
                <a:ea typeface="华文中宋" panose="02010600040101010101" pitchFamily="2" charset="-122"/>
              </a:rPr>
              <a:t>Dana-Farber</a:t>
            </a:r>
            <a:r>
              <a:rPr lang="zh-CN" altLang="en-US" sz="2285" dirty="0">
                <a:solidFill>
                  <a:srgbClr val="333333"/>
                </a:solidFill>
                <a:latin typeface="华文中宋" panose="02010600040101010101" pitchFamily="2" charset="-122"/>
                <a:ea typeface="华文中宋" panose="02010600040101010101" pitchFamily="2" charset="-122"/>
              </a:rPr>
              <a:t>癌症研究所和</a:t>
            </a:r>
            <a:r>
              <a:rPr lang="en-US" altLang="zh-CN" sz="2285" dirty="0">
                <a:solidFill>
                  <a:srgbClr val="333333"/>
                </a:solidFill>
                <a:latin typeface="华文中宋" panose="02010600040101010101" pitchFamily="2" charset="-122"/>
                <a:ea typeface="华文中宋" panose="02010600040101010101" pitchFamily="2" charset="-122"/>
              </a:rPr>
              <a:t>Novartis</a:t>
            </a:r>
            <a:r>
              <a:rPr lang="zh-CN" altLang="en-US" sz="2285" dirty="0">
                <a:solidFill>
                  <a:srgbClr val="333333"/>
                </a:solidFill>
                <a:latin typeface="华文中宋" panose="02010600040101010101" pitchFamily="2" charset="-122"/>
                <a:ea typeface="华文中宋" panose="02010600040101010101" pitchFamily="2" charset="-122"/>
              </a:rPr>
              <a:t>生物医学研究所的多个课题组于</a:t>
            </a:r>
            <a:r>
              <a:rPr lang="en-US" altLang="zh-CN" sz="2285" dirty="0">
                <a:solidFill>
                  <a:srgbClr val="333333"/>
                </a:solidFill>
                <a:latin typeface="华文中宋" panose="02010600040101010101" pitchFamily="2" charset="-122"/>
                <a:ea typeface="华文中宋" panose="02010600040101010101" pitchFamily="2" charset="-122"/>
              </a:rPr>
              <a:t>2012</a:t>
            </a:r>
            <a:r>
              <a:rPr lang="zh-CN" altLang="en-US" sz="2285" dirty="0">
                <a:solidFill>
                  <a:srgbClr val="333333"/>
                </a:solidFill>
                <a:latin typeface="华文中宋" panose="02010600040101010101" pitchFamily="2" charset="-122"/>
                <a:ea typeface="华文中宋" panose="02010600040101010101" pitchFamily="2" charset="-122"/>
              </a:rPr>
              <a:t>年合作完成了计划，对覆盖三十多种组织来源的</a:t>
            </a:r>
            <a:r>
              <a:rPr lang="en-US" altLang="zh-CN" sz="2285" dirty="0">
                <a:solidFill>
                  <a:srgbClr val="333333"/>
                </a:solidFill>
                <a:latin typeface="华文中宋" panose="02010600040101010101" pitchFamily="2" charset="-122"/>
                <a:ea typeface="华文中宋" panose="02010600040101010101" pitchFamily="2" charset="-122"/>
              </a:rPr>
              <a:t>947</a:t>
            </a:r>
            <a:r>
              <a:rPr lang="zh-CN" altLang="en-US" sz="2285" dirty="0">
                <a:solidFill>
                  <a:srgbClr val="333333"/>
                </a:solidFill>
                <a:latin typeface="华文中宋" panose="02010600040101010101" pitchFamily="2" charset="-122"/>
                <a:ea typeface="华文中宋" panose="02010600040101010101" pitchFamily="2" charset="-122"/>
              </a:rPr>
              <a:t>种人类癌细胞系进行了大规模深度测序，整合了</a:t>
            </a:r>
            <a:r>
              <a:rPr lang="en-US" altLang="zh-CN" sz="2285" dirty="0">
                <a:solidFill>
                  <a:srgbClr val="333333"/>
                </a:solidFill>
                <a:latin typeface="华文中宋" panose="02010600040101010101" pitchFamily="2" charset="-122"/>
                <a:ea typeface="华文中宋" panose="02010600040101010101" pitchFamily="2" charset="-122"/>
              </a:rPr>
              <a:t>DNA</a:t>
            </a:r>
            <a:r>
              <a:rPr lang="zh-CN" altLang="en-US" sz="2285" dirty="0">
                <a:solidFill>
                  <a:srgbClr val="333333"/>
                </a:solidFill>
                <a:latin typeface="华文中宋" panose="02010600040101010101" pitchFamily="2" charset="-122"/>
                <a:ea typeface="华文中宋" panose="02010600040101010101" pitchFamily="2" charset="-122"/>
              </a:rPr>
              <a:t>突变、基因表达和染色体拷贝数等遗传信息。</a:t>
            </a:r>
            <a:endParaRPr lang="en-US" altLang="zh-CN" sz="2285" dirty="0">
              <a:latin typeface="华文中宋" panose="02010600040101010101" pitchFamily="2" charset="-122"/>
              <a:ea typeface="华文中宋" panose="02010600040101010101" pitchFamily="2" charset="-122"/>
              <a:cs typeface="Times New Roman" panose="02020603050405020304" pitchFamily="18" charset="0"/>
            </a:endParaRPr>
          </a:p>
          <a:p>
            <a:pPr marL="285750" indent="-285750" algn="just">
              <a:buFont typeface="Wingdings" panose="05000000000000000000" pitchFamily="2" charset="2"/>
              <a:buChar char="Ø"/>
            </a:pPr>
            <a:endParaRPr lang="en-US" altLang="zh-CN" sz="1780" dirty="0">
              <a:solidFill>
                <a:srgbClr val="333333"/>
              </a:solidFill>
              <a:latin typeface="华文楷体" panose="02010600040101010101" pitchFamily="2" charset="-122"/>
              <a:ea typeface="华文楷体" panose="02010600040101010101" pitchFamily="2" charset="-122"/>
            </a:endParaRPr>
          </a:p>
        </p:txBody>
      </p:sp>
      <p:pic>
        <p:nvPicPr>
          <p:cNvPr id="10" name="图片 9"/>
          <p:cNvPicPr>
            <a:picLocks noChangeAspect="1"/>
          </p:cNvPicPr>
          <p:nvPr/>
        </p:nvPicPr>
        <p:blipFill>
          <a:blip r:embed="rId1"/>
          <a:stretch>
            <a:fillRect/>
          </a:stretch>
        </p:blipFill>
        <p:spPr>
          <a:xfrm>
            <a:off x="3274781" y="3209301"/>
            <a:ext cx="4398580" cy="3124956"/>
          </a:xfrm>
          <a:prstGeom prst="rect">
            <a:avLst/>
          </a:prstGeom>
        </p:spPr>
      </p:pic>
      <p:sp>
        <p:nvSpPr>
          <p:cNvPr id="12"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13" name="组合 12"/>
          <p:cNvGrpSpPr/>
          <p:nvPr/>
        </p:nvGrpSpPr>
        <p:grpSpPr>
          <a:xfrm>
            <a:off x="479425" y="1268730"/>
            <a:ext cx="514350" cy="131445"/>
            <a:chOff x="1040" y="4802"/>
            <a:chExt cx="810" cy="207"/>
          </a:xfrm>
        </p:grpSpPr>
        <p:sp>
          <p:nvSpPr>
            <p:cNvPr id="14"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5"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6"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7"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8"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1227251"/>
            <a:ext cx="9144000" cy="4874392"/>
          </a:xfrm>
          <a:prstGeom prst="rect">
            <a:avLst/>
          </a:prstGeom>
        </p:spPr>
      </p:pic>
      <p:sp>
        <p:nvSpPr>
          <p:cNvPr id="5" name="文本框 4"/>
          <p:cNvSpPr txBox="1"/>
          <p:nvPr/>
        </p:nvSpPr>
        <p:spPr>
          <a:xfrm>
            <a:off x="3576157" y="240413"/>
            <a:ext cx="6126395" cy="443230"/>
          </a:xfrm>
          <a:prstGeom prst="rect">
            <a:avLst/>
          </a:prstGeom>
          <a:noFill/>
        </p:spPr>
        <p:txBody>
          <a:bodyPr wrap="square">
            <a:spAutoFit/>
          </a:bodyPr>
          <a:lstStyle/>
          <a:p>
            <a:r>
              <a:rPr lang="zh-CN" altLang="en-US" sz="2285" dirty="0"/>
              <a:t>https://portals.broadinstitute.org/ccle</a:t>
            </a:r>
            <a:endParaRPr lang="zh-CN" altLang="en-US" sz="2285" dirty="0"/>
          </a:p>
        </p:txBody>
      </p:sp>
      <p:pic>
        <p:nvPicPr>
          <p:cNvPr id="6" name="图片 5"/>
          <p:cNvPicPr>
            <a:picLocks noChangeAspect="1"/>
          </p:cNvPicPr>
          <p:nvPr/>
        </p:nvPicPr>
        <p:blipFill>
          <a:blip r:embed="rId2"/>
          <a:stretch>
            <a:fillRect/>
          </a:stretch>
        </p:blipFill>
        <p:spPr>
          <a:xfrm>
            <a:off x="7924775" y="4251948"/>
            <a:ext cx="1777778" cy="386999"/>
          </a:xfrm>
          <a:prstGeom prst="rect">
            <a:avLst/>
          </a:prstGeom>
        </p:spPr>
      </p:pic>
      <p:pic>
        <p:nvPicPr>
          <p:cNvPr id="7" name="图片 6"/>
          <p:cNvPicPr>
            <a:picLocks noChangeAspect="1"/>
          </p:cNvPicPr>
          <p:nvPr/>
        </p:nvPicPr>
        <p:blipFill>
          <a:blip r:embed="rId3"/>
          <a:stretch>
            <a:fillRect/>
          </a:stretch>
        </p:blipFill>
        <p:spPr>
          <a:xfrm>
            <a:off x="8016213" y="3664447"/>
            <a:ext cx="1269841" cy="399093"/>
          </a:xfrm>
          <a:prstGeom prst="rect">
            <a:avLst/>
          </a:prstGeom>
        </p:spPr>
      </p:pic>
      <p:sp>
        <p:nvSpPr>
          <p:cNvPr id="8" name="矩形 7"/>
          <p:cNvSpPr/>
          <p:nvPr/>
        </p:nvSpPr>
        <p:spPr>
          <a:xfrm>
            <a:off x="1696610" y="256017"/>
            <a:ext cx="2103154" cy="443230"/>
          </a:xfrm>
          <a:prstGeom prst="rect">
            <a:avLst/>
          </a:prstGeom>
        </p:spPr>
        <p:txBody>
          <a:bodyPr wrap="square">
            <a:spAutoFit/>
          </a:bodyPr>
          <a:lstStyle/>
          <a:p>
            <a:r>
              <a:rPr lang="en-US" altLang="zh-CN" sz="2285" b="1" dirty="0">
                <a:solidFill>
                  <a:srgbClr val="3366CC"/>
                </a:solidFill>
              </a:rPr>
              <a:t>CCLE</a:t>
            </a:r>
            <a:r>
              <a:rPr lang="zh-CN" altLang="en-US" sz="2285" b="1" dirty="0">
                <a:solidFill>
                  <a:srgbClr val="3366CC"/>
                </a:solidFill>
              </a:rPr>
              <a:t>主页</a:t>
            </a:r>
            <a:endParaRPr lang="zh-CN" altLang="en-US" sz="2285" b="1" dirty="0">
              <a:solidFill>
                <a:srgbClr val="3366CC"/>
              </a:solidFill>
            </a:endParaRPr>
          </a:p>
        </p:txBody>
      </p:sp>
      <p:sp>
        <p:nvSpPr>
          <p:cNvPr id="9" name="矩形: 圆角 15"/>
          <p:cNvSpPr/>
          <p:nvPr/>
        </p:nvSpPr>
        <p:spPr>
          <a:xfrm>
            <a:off x="4541542" y="3050968"/>
            <a:ext cx="3200356" cy="484389"/>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3" name="标题 1"/>
          <p:cNvSpPr txBox="1"/>
          <p:nvPr/>
        </p:nvSpPr>
        <p:spPr>
          <a:xfrm>
            <a:off x="10679193" y="182791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4" name="组合 3"/>
          <p:cNvGrpSpPr/>
          <p:nvPr/>
        </p:nvGrpSpPr>
        <p:grpSpPr>
          <a:xfrm>
            <a:off x="479425" y="1252220"/>
            <a:ext cx="514350" cy="131445"/>
            <a:chOff x="1040" y="4802"/>
            <a:chExt cx="810" cy="207"/>
          </a:xfrm>
        </p:grpSpPr>
        <p:sp>
          <p:nvSpPr>
            <p:cNvPr id="10" name="标题 1"/>
            <p:cNvSpPr txBox="1"/>
            <p:nvPr>
              <p:custDataLst>
                <p:tags r:id="rId4"/>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1"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2" name="标题 1"/>
            <p:cNvSpPr txBox="1"/>
            <p:nvPr>
              <p:custDataLst>
                <p:tags r:id="rId5"/>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3" name="标题 1"/>
          <p:cNvSpPr txBox="1"/>
          <p:nvPr/>
        </p:nvSpPr>
        <p:spPr>
          <a:xfrm rot="16200000">
            <a:off x="447532" y="61619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标题 1"/>
          <p:cNvCxnSpPr/>
          <p:nvPr/>
        </p:nvCxnSpPr>
        <p:spPr>
          <a:xfrm>
            <a:off x="696000" y="100475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6"/>
          <a:srcRect t="51595"/>
          <a:stretch>
            <a:fillRect/>
          </a:stretch>
        </p:blipFill>
        <p:spPr>
          <a:xfrm>
            <a:off x="9333230" y="14224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20996" y="1325909"/>
            <a:ext cx="8429327" cy="4293272"/>
          </a:xfrm>
          <a:prstGeom prst="rect">
            <a:avLst/>
          </a:prstGeom>
        </p:spPr>
      </p:pic>
      <p:sp>
        <p:nvSpPr>
          <p:cNvPr id="3" name="矩形 2"/>
          <p:cNvSpPr/>
          <p:nvPr/>
        </p:nvSpPr>
        <p:spPr>
          <a:xfrm>
            <a:off x="1820996" y="502960"/>
            <a:ext cx="5909521" cy="443230"/>
          </a:xfrm>
          <a:prstGeom prst="rect">
            <a:avLst/>
          </a:prstGeom>
        </p:spPr>
        <p:txBody>
          <a:bodyPr wrap="square">
            <a:spAutoFit/>
          </a:bodyPr>
          <a:lstStyle/>
          <a:p>
            <a:r>
              <a:rPr lang="zh-CN" altLang="en-US" sz="2285" b="1" dirty="0"/>
              <a:t>需要注册，过程简单</a:t>
            </a:r>
            <a:endParaRPr lang="zh-CN" altLang="en-US" sz="2285" b="1" dirty="0"/>
          </a:p>
        </p:txBody>
      </p:sp>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4" name="组合 3"/>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524000" y="1050814"/>
            <a:ext cx="9144000" cy="5150069"/>
          </a:xfrm>
          <a:prstGeom prst="rect">
            <a:avLst/>
          </a:prstGeom>
        </p:spPr>
      </p:pic>
      <p:sp>
        <p:nvSpPr>
          <p:cNvPr id="4" name="矩形 3"/>
          <p:cNvSpPr/>
          <p:nvPr/>
        </p:nvSpPr>
        <p:spPr>
          <a:xfrm>
            <a:off x="1119910" y="516935"/>
            <a:ext cx="5909521" cy="443230"/>
          </a:xfrm>
          <a:prstGeom prst="rect">
            <a:avLst/>
          </a:prstGeom>
        </p:spPr>
        <p:txBody>
          <a:bodyPr wrap="square">
            <a:spAutoFit/>
          </a:bodyPr>
          <a:lstStyle/>
          <a:p>
            <a:r>
              <a:rPr lang="en-US" altLang="zh-CN" sz="2285" b="1" dirty="0">
                <a:solidFill>
                  <a:srgbClr val="3366CC"/>
                </a:solidFill>
              </a:rPr>
              <a:t>1. </a:t>
            </a:r>
            <a:r>
              <a:rPr lang="zh-CN" altLang="en-US" sz="2285" b="1" dirty="0">
                <a:solidFill>
                  <a:srgbClr val="3366CC"/>
                </a:solidFill>
              </a:rPr>
              <a:t>检索基因，以</a:t>
            </a:r>
            <a:r>
              <a:rPr lang="en-US" altLang="zh-CN" sz="2285" b="1" dirty="0">
                <a:solidFill>
                  <a:srgbClr val="3366CC"/>
                </a:solidFill>
              </a:rPr>
              <a:t>TP53</a:t>
            </a:r>
            <a:r>
              <a:rPr lang="zh-CN" altLang="en-US" sz="2285" b="1" dirty="0">
                <a:solidFill>
                  <a:srgbClr val="3366CC"/>
                </a:solidFill>
              </a:rPr>
              <a:t>为例</a:t>
            </a:r>
            <a:endParaRPr lang="zh-CN" altLang="en-US" sz="2285" b="1" dirty="0">
              <a:solidFill>
                <a:srgbClr val="3366CC"/>
              </a:solidFill>
            </a:endParaRPr>
          </a:p>
        </p:txBody>
      </p:sp>
      <p:sp>
        <p:nvSpPr>
          <p:cNvPr id="5" name="矩形: 圆角 15"/>
          <p:cNvSpPr/>
          <p:nvPr/>
        </p:nvSpPr>
        <p:spPr>
          <a:xfrm>
            <a:off x="1558060" y="1492145"/>
            <a:ext cx="3707317" cy="457194"/>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6" name="对话气泡: 圆角矩形 14"/>
          <p:cNvSpPr/>
          <p:nvPr/>
        </p:nvSpPr>
        <p:spPr>
          <a:xfrm>
            <a:off x="6129277" y="960154"/>
            <a:ext cx="1554458" cy="640071"/>
          </a:xfrm>
          <a:prstGeom prst="wedgeRoundRectCallout">
            <a:avLst>
              <a:gd name="adj1" fmla="val -34151"/>
              <a:gd name="adj2" fmla="val 106811"/>
              <a:gd name="adj3" fmla="val 16667"/>
            </a:avLst>
          </a:prstGeom>
          <a:noFill/>
          <a:ln>
            <a:solidFill>
              <a:srgbClr val="FF0000"/>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r>
              <a:rPr lang="zh-CN" altLang="en-US" sz="1780" dirty="0">
                <a:solidFill>
                  <a:schemeClr val="bg2"/>
                </a:solidFill>
                <a:latin typeface="+mj-ea"/>
                <a:ea typeface="+mj-ea"/>
              </a:rPr>
              <a:t>选不同内容图形化</a:t>
            </a:r>
            <a:endParaRPr lang="zh-CN" altLang="en-US" sz="1780" dirty="0">
              <a:solidFill>
                <a:schemeClr val="bg2"/>
              </a:solidFill>
              <a:latin typeface="+mj-ea"/>
              <a:ea typeface="+mj-ea"/>
            </a:endParaRPr>
          </a:p>
        </p:txBody>
      </p:sp>
      <p:sp>
        <p:nvSpPr>
          <p:cNvPr id="7" name="对话气泡: 圆角矩形 14"/>
          <p:cNvSpPr/>
          <p:nvPr/>
        </p:nvSpPr>
        <p:spPr>
          <a:xfrm>
            <a:off x="5730245" y="6201011"/>
            <a:ext cx="972564" cy="350008"/>
          </a:xfrm>
          <a:prstGeom prst="wedgeRoundRectCallout">
            <a:avLst>
              <a:gd name="adj1" fmla="val -21541"/>
              <a:gd name="adj2" fmla="val -112423"/>
              <a:gd name="adj3" fmla="val 16667"/>
            </a:avLst>
          </a:prstGeom>
          <a:noFill/>
          <a:ln>
            <a:solidFill>
              <a:srgbClr val="FF0000"/>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r>
              <a:rPr lang="zh-CN" altLang="en-US" sz="1780" dirty="0">
                <a:solidFill>
                  <a:schemeClr val="bg2"/>
                </a:solidFill>
                <a:latin typeface="+mj-ea"/>
                <a:ea typeface="+mj-ea"/>
              </a:rPr>
              <a:t>下载</a:t>
            </a:r>
            <a:endParaRPr lang="zh-CN" altLang="en-US" sz="1780" dirty="0">
              <a:solidFill>
                <a:schemeClr val="bg2"/>
              </a:solidFill>
              <a:latin typeface="+mj-ea"/>
              <a:ea typeface="+mj-ea"/>
            </a:endParaRPr>
          </a:p>
        </p:txBody>
      </p:sp>
      <p:pic>
        <p:nvPicPr>
          <p:cNvPr id="8" name="图片 7"/>
          <p:cNvPicPr>
            <a:picLocks noChangeAspect="1"/>
          </p:cNvPicPr>
          <p:nvPr/>
        </p:nvPicPr>
        <p:blipFill>
          <a:blip r:embed="rId2"/>
          <a:stretch>
            <a:fillRect/>
          </a:stretch>
        </p:blipFill>
        <p:spPr>
          <a:xfrm>
            <a:off x="3193491" y="1949338"/>
            <a:ext cx="4274090" cy="1169252"/>
          </a:xfrm>
          <a:prstGeom prst="rect">
            <a:avLst/>
          </a:prstGeom>
        </p:spPr>
      </p:pic>
      <p:sp>
        <p:nvSpPr>
          <p:cNvPr id="2"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9" name="组合 8"/>
          <p:cNvGrpSpPr/>
          <p:nvPr/>
        </p:nvGrpSpPr>
        <p:grpSpPr>
          <a:xfrm>
            <a:off x="479425" y="1268730"/>
            <a:ext cx="514350" cy="131445"/>
            <a:chOff x="1040" y="4802"/>
            <a:chExt cx="810" cy="207"/>
          </a:xfrm>
        </p:grpSpPr>
        <p:sp>
          <p:nvSpPr>
            <p:cNvPr id="10" name="标题 1"/>
            <p:cNvSpPr txBox="1"/>
            <p:nvPr>
              <p:custDataLst>
                <p:tags r:id="rId3"/>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1"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2" name="标题 1"/>
            <p:cNvSpPr txBox="1"/>
            <p:nvPr>
              <p:custDataLst>
                <p:tags r:id="rId4"/>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3"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4"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5"/>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524000" y="1560658"/>
            <a:ext cx="9144000" cy="4977258"/>
          </a:xfrm>
          <a:prstGeom prst="rect">
            <a:avLst/>
          </a:prstGeom>
        </p:spPr>
      </p:pic>
      <p:sp>
        <p:nvSpPr>
          <p:cNvPr id="4" name="矩形: 圆角 15"/>
          <p:cNvSpPr/>
          <p:nvPr/>
        </p:nvSpPr>
        <p:spPr>
          <a:xfrm>
            <a:off x="2438451" y="2311952"/>
            <a:ext cx="822949" cy="457194"/>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5" name="矩形: 圆角 15"/>
          <p:cNvSpPr/>
          <p:nvPr/>
        </p:nvSpPr>
        <p:spPr>
          <a:xfrm>
            <a:off x="2347012" y="3140159"/>
            <a:ext cx="2468846" cy="1366323"/>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6" name="矩形: 圆角 15"/>
          <p:cNvSpPr/>
          <p:nvPr/>
        </p:nvSpPr>
        <p:spPr>
          <a:xfrm>
            <a:off x="5455929" y="3144220"/>
            <a:ext cx="3301587" cy="538113"/>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8" name="矩形 7"/>
          <p:cNvSpPr/>
          <p:nvPr/>
        </p:nvSpPr>
        <p:spPr>
          <a:xfrm>
            <a:off x="866837" y="496025"/>
            <a:ext cx="5909521" cy="443230"/>
          </a:xfrm>
          <a:prstGeom prst="rect">
            <a:avLst/>
          </a:prstGeom>
        </p:spPr>
        <p:txBody>
          <a:bodyPr wrap="square">
            <a:spAutoFit/>
          </a:bodyPr>
          <a:lstStyle/>
          <a:p>
            <a:r>
              <a:rPr lang="en-US" altLang="zh-CN" sz="2285" b="1" dirty="0">
                <a:solidFill>
                  <a:srgbClr val="3366CC"/>
                </a:solidFill>
              </a:rPr>
              <a:t>1. </a:t>
            </a:r>
            <a:r>
              <a:rPr lang="zh-CN" altLang="en-US" sz="2285" b="1" dirty="0">
                <a:solidFill>
                  <a:srgbClr val="3366CC"/>
                </a:solidFill>
              </a:rPr>
              <a:t>检索基因，以</a:t>
            </a:r>
            <a:r>
              <a:rPr lang="en-US" altLang="zh-CN" sz="2285" b="1" dirty="0">
                <a:solidFill>
                  <a:srgbClr val="3366CC"/>
                </a:solidFill>
              </a:rPr>
              <a:t>TP53</a:t>
            </a:r>
            <a:r>
              <a:rPr lang="zh-CN" altLang="en-US" sz="2285" b="1" dirty="0">
                <a:solidFill>
                  <a:srgbClr val="3366CC"/>
                </a:solidFill>
              </a:rPr>
              <a:t>为例</a:t>
            </a:r>
            <a:endParaRPr lang="zh-CN" altLang="en-US" sz="2285" b="1" dirty="0">
              <a:solidFill>
                <a:srgbClr val="3366CC"/>
              </a:solidFill>
            </a:endParaRPr>
          </a:p>
        </p:txBody>
      </p:sp>
      <p:sp>
        <p:nvSpPr>
          <p:cNvPr id="2"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7" name="组合 6"/>
          <p:cNvGrpSpPr/>
          <p:nvPr/>
        </p:nvGrpSpPr>
        <p:grpSpPr>
          <a:xfrm>
            <a:off x="479425" y="1268730"/>
            <a:ext cx="514350" cy="131445"/>
            <a:chOff x="1040" y="4802"/>
            <a:chExt cx="810" cy="207"/>
          </a:xfrm>
        </p:grpSpPr>
        <p:sp>
          <p:nvSpPr>
            <p:cNvPr id="9"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1"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70" y="315665"/>
            <a:ext cx="10969200" cy="705600"/>
          </a:xfrm>
        </p:spPr>
        <p:txBody>
          <a:bodyPr>
            <a:normAutofit fontScale="90000"/>
          </a:bodyPr>
          <a:lstStyle/>
          <a:p>
            <a:br>
              <a:rPr lang="en-US" altLang="zh-CN" dirty="0" smtClean="0"/>
            </a:br>
            <a:r>
              <a:rPr lang="en-US" altLang="zh-CN" dirty="0" smtClean="0"/>
              <a:t> GDSC</a:t>
            </a:r>
            <a:r>
              <a:rPr lang="zh-CN" altLang="en-US" dirty="0" smtClean="0"/>
              <a:t>肿瘤耐药研究神器</a:t>
            </a:r>
            <a:br>
              <a:rPr lang="en-US" altLang="zh-CN" dirty="0" smtClean="0"/>
            </a:br>
            <a:endParaRPr lang="zh-CN" altLang="en-US" dirty="0"/>
          </a:p>
        </p:txBody>
      </p:sp>
      <p:sp>
        <p:nvSpPr>
          <p:cNvPr id="3" name="内容占位符 2"/>
          <p:cNvSpPr>
            <a:spLocks noGrp="1"/>
          </p:cNvSpPr>
          <p:nvPr>
            <p:ph idx="1"/>
          </p:nvPr>
        </p:nvSpPr>
        <p:spPr>
          <a:xfrm>
            <a:off x="1683385" y="1205532"/>
            <a:ext cx="8229600" cy="5110178"/>
          </a:xfrm>
        </p:spPr>
        <p:txBody>
          <a:bodyPr>
            <a:normAutofit fontScale="62500"/>
          </a:bodyPr>
          <a:lstStyle/>
          <a:p>
            <a:pPr>
              <a:buNone/>
            </a:pPr>
            <a:r>
              <a:rPr lang="zh-CN" altLang="en-US" sz="2800" dirty="0" smtClean="0"/>
              <a:t>抗癌药物敏感性基因组学（</a:t>
            </a:r>
            <a:r>
              <a:rPr lang="en-US" altLang="zh-CN" sz="2800" dirty="0" smtClean="0"/>
              <a:t>GDSC</a:t>
            </a:r>
            <a:r>
              <a:rPr lang="zh-CN" altLang="en-US" sz="2800" dirty="0" smtClean="0"/>
              <a:t>，</a:t>
            </a:r>
            <a:r>
              <a:rPr lang="en-US" altLang="zh-CN" sz="2800" dirty="0" smtClean="0"/>
              <a:t>Genomics of Drug </a:t>
            </a:r>
            <a:r>
              <a:rPr lang="en-US" altLang="zh-CN" sz="2800" dirty="0" err="1" smtClean="0"/>
              <a:t>Sensitibity</a:t>
            </a:r>
            <a:r>
              <a:rPr lang="en-US" altLang="zh-CN" sz="2800" dirty="0" smtClean="0"/>
              <a:t> in Cancer</a:t>
            </a:r>
            <a:r>
              <a:rPr lang="zh-CN" altLang="en-US" sz="2800" dirty="0" smtClean="0"/>
              <a:t>）由英国桑格研究院开发，收集肿瘤细胞对药物的敏感度和反应。</a:t>
            </a:r>
            <a:endParaRPr lang="en-US" altLang="zh-CN" sz="2800" dirty="0" smtClean="0"/>
          </a:p>
          <a:p>
            <a:pPr>
              <a:buNone/>
            </a:pPr>
            <a:endParaRPr lang="en-US" altLang="zh-CN" sz="2800" dirty="0" smtClean="0"/>
          </a:p>
          <a:p>
            <a:pPr>
              <a:buNone/>
            </a:pPr>
            <a:r>
              <a:rPr lang="zh-CN" altLang="en-US" sz="2800" dirty="0" smtClean="0"/>
              <a:t>这是一个整合了药物、基因和肿瘤信息的数据库</a:t>
            </a:r>
            <a:endParaRPr lang="en-US" altLang="zh-CN" sz="2800" dirty="0" smtClean="0"/>
          </a:p>
          <a:p>
            <a:pPr>
              <a:buNone/>
            </a:pPr>
            <a:r>
              <a:rPr lang="zh-CN" altLang="en-US" sz="2800" dirty="0" smtClean="0"/>
              <a:t>这个数据库能实现的信息包括：</a:t>
            </a:r>
            <a:endParaRPr lang="zh-CN" altLang="en-US" sz="2800" dirty="0" smtClean="0"/>
          </a:p>
          <a:p>
            <a:pPr>
              <a:buNone/>
            </a:pPr>
            <a:r>
              <a:rPr lang="en-US" altLang="zh-CN" sz="2800" b="1" dirty="0" smtClean="0"/>
              <a:t>1</a:t>
            </a:r>
            <a:r>
              <a:rPr lang="zh-CN" altLang="en-US" sz="2800" b="1" dirty="0" smtClean="0"/>
              <a:t>、从药物出发，查询肿瘤药物基本信息，如</a:t>
            </a:r>
            <a:r>
              <a:rPr lang="en-US" sz="2800" b="1" dirty="0" smtClean="0"/>
              <a:t>IC50、</a:t>
            </a:r>
            <a:r>
              <a:rPr lang="zh-CN" altLang="en-US" sz="2800" b="1" dirty="0" smtClean="0"/>
              <a:t>靶点、信号通路检索，以及耐药、敏感相关基因；</a:t>
            </a:r>
            <a:endParaRPr lang="zh-CN" altLang="en-US" sz="2800" dirty="0" smtClean="0"/>
          </a:p>
          <a:p>
            <a:pPr>
              <a:buNone/>
            </a:pPr>
            <a:r>
              <a:rPr lang="en-US" altLang="zh-CN" sz="2800" b="1" dirty="0" smtClean="0"/>
              <a:t>2</a:t>
            </a:r>
            <a:r>
              <a:rPr lang="zh-CN" altLang="en-US" sz="2800" b="1" dirty="0" smtClean="0"/>
              <a:t>、从基因出发，查询基因在肿瘤中的突变情况、对药物敏感耐受信息；</a:t>
            </a:r>
            <a:endParaRPr lang="zh-CN" altLang="en-US" sz="2800" dirty="0" smtClean="0"/>
          </a:p>
          <a:p>
            <a:pPr>
              <a:buNone/>
            </a:pPr>
            <a:r>
              <a:rPr lang="en-US" altLang="zh-CN" sz="2800" b="1" dirty="0" smtClean="0"/>
              <a:t>3.  </a:t>
            </a:r>
            <a:r>
              <a:rPr lang="zh-CN" altLang="en-US" sz="2800" b="1" dirty="0" smtClean="0"/>
              <a:t>从肿瘤细胞株出发，查询基因突变以及药物敏感信</a:t>
            </a:r>
            <a:endParaRPr lang="zh-CN" altLang="en-US" sz="2800" dirty="0" smtClean="0"/>
          </a:p>
          <a:p>
            <a:endParaRPr lang="zh-CN" altLang="en-US" dirty="0"/>
          </a:p>
        </p:txBody>
      </p:sp>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4" name="组合 3"/>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1417347"/>
            <a:ext cx="9144000" cy="4480498"/>
          </a:xfrm>
          <a:prstGeom prst="rect">
            <a:avLst/>
          </a:prstGeom>
        </p:spPr>
      </p:pic>
      <p:sp>
        <p:nvSpPr>
          <p:cNvPr id="3" name="矩形 2"/>
          <p:cNvSpPr/>
          <p:nvPr/>
        </p:nvSpPr>
        <p:spPr>
          <a:xfrm>
            <a:off x="993702" y="577891"/>
            <a:ext cx="5909521" cy="443230"/>
          </a:xfrm>
          <a:prstGeom prst="rect">
            <a:avLst/>
          </a:prstGeom>
        </p:spPr>
        <p:txBody>
          <a:bodyPr wrap="square">
            <a:spAutoFit/>
          </a:bodyPr>
          <a:lstStyle/>
          <a:p>
            <a:r>
              <a:rPr lang="en-US" altLang="zh-CN" sz="2285" b="1" dirty="0">
                <a:solidFill>
                  <a:srgbClr val="3366CC"/>
                </a:solidFill>
              </a:rPr>
              <a:t>1. </a:t>
            </a:r>
            <a:r>
              <a:rPr lang="zh-CN" altLang="en-US" sz="2285" b="1" dirty="0">
                <a:solidFill>
                  <a:srgbClr val="3366CC"/>
                </a:solidFill>
              </a:rPr>
              <a:t>检索基因，以</a:t>
            </a:r>
            <a:r>
              <a:rPr lang="en-US" altLang="zh-CN" sz="2285" b="1" dirty="0">
                <a:solidFill>
                  <a:srgbClr val="3366CC"/>
                </a:solidFill>
              </a:rPr>
              <a:t>TP53</a:t>
            </a:r>
            <a:r>
              <a:rPr lang="zh-CN" altLang="en-US" sz="2285" b="1" dirty="0">
                <a:solidFill>
                  <a:srgbClr val="3366CC"/>
                </a:solidFill>
              </a:rPr>
              <a:t>为例</a:t>
            </a:r>
            <a:endParaRPr lang="zh-CN" altLang="en-US" sz="2285" b="1" dirty="0">
              <a:solidFill>
                <a:srgbClr val="3366CC"/>
              </a:solidFill>
            </a:endParaRPr>
          </a:p>
        </p:txBody>
      </p:sp>
      <p:sp>
        <p:nvSpPr>
          <p:cNvPr id="4" name="矩形: 圆角 15"/>
          <p:cNvSpPr/>
          <p:nvPr/>
        </p:nvSpPr>
        <p:spPr>
          <a:xfrm>
            <a:off x="2895644" y="2240296"/>
            <a:ext cx="731510" cy="365755"/>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5" name="矩形: 圆角 15"/>
          <p:cNvSpPr/>
          <p:nvPr/>
        </p:nvSpPr>
        <p:spPr>
          <a:xfrm>
            <a:off x="5313843" y="2595257"/>
            <a:ext cx="1564315" cy="538113"/>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6"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7" name="组合 6"/>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1615963"/>
            <a:ext cx="9144000" cy="4007564"/>
          </a:xfrm>
          <a:prstGeom prst="rect">
            <a:avLst/>
          </a:prstGeom>
        </p:spPr>
      </p:pic>
      <p:sp>
        <p:nvSpPr>
          <p:cNvPr id="3" name="矩形 2"/>
          <p:cNvSpPr/>
          <p:nvPr/>
        </p:nvSpPr>
        <p:spPr>
          <a:xfrm>
            <a:off x="994077" y="609004"/>
            <a:ext cx="5909521" cy="443230"/>
          </a:xfrm>
          <a:prstGeom prst="rect">
            <a:avLst/>
          </a:prstGeom>
        </p:spPr>
        <p:txBody>
          <a:bodyPr wrap="square">
            <a:spAutoFit/>
          </a:bodyPr>
          <a:lstStyle/>
          <a:p>
            <a:r>
              <a:rPr lang="en-US" altLang="zh-CN" sz="2285" b="1" dirty="0">
                <a:solidFill>
                  <a:srgbClr val="3366CC"/>
                </a:solidFill>
              </a:rPr>
              <a:t>1. </a:t>
            </a:r>
            <a:r>
              <a:rPr lang="zh-CN" altLang="en-US" sz="2285" b="1" dirty="0">
                <a:solidFill>
                  <a:srgbClr val="3366CC"/>
                </a:solidFill>
              </a:rPr>
              <a:t>检索基因，以</a:t>
            </a:r>
            <a:r>
              <a:rPr lang="en-US" altLang="zh-CN" sz="2285" b="1" dirty="0">
                <a:solidFill>
                  <a:srgbClr val="3366CC"/>
                </a:solidFill>
              </a:rPr>
              <a:t>TP53</a:t>
            </a:r>
            <a:r>
              <a:rPr lang="zh-CN" altLang="en-US" sz="2285" b="1" dirty="0">
                <a:solidFill>
                  <a:srgbClr val="3366CC"/>
                </a:solidFill>
              </a:rPr>
              <a:t>为例</a:t>
            </a:r>
            <a:endParaRPr lang="zh-CN" altLang="en-US" sz="2285" b="1" dirty="0">
              <a:solidFill>
                <a:srgbClr val="3366CC"/>
              </a:solidFill>
            </a:endParaRPr>
          </a:p>
        </p:txBody>
      </p:sp>
      <p:sp>
        <p:nvSpPr>
          <p:cNvPr id="4" name="矩形: 圆角 15"/>
          <p:cNvSpPr/>
          <p:nvPr/>
        </p:nvSpPr>
        <p:spPr>
          <a:xfrm>
            <a:off x="3627154" y="2423173"/>
            <a:ext cx="914387" cy="457194"/>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5" name="矩形: 圆角 15"/>
          <p:cNvSpPr/>
          <p:nvPr/>
        </p:nvSpPr>
        <p:spPr>
          <a:xfrm>
            <a:off x="5418029" y="2880368"/>
            <a:ext cx="1226603" cy="457194"/>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6"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7" name="组合 6"/>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1208237"/>
            <a:ext cx="9144000" cy="4689608"/>
          </a:xfrm>
          <a:prstGeom prst="rect">
            <a:avLst/>
          </a:prstGeom>
        </p:spPr>
      </p:pic>
      <p:sp>
        <p:nvSpPr>
          <p:cNvPr id="3" name="矩形: 圆角 15"/>
          <p:cNvSpPr/>
          <p:nvPr/>
        </p:nvSpPr>
        <p:spPr>
          <a:xfrm>
            <a:off x="4541542" y="1874541"/>
            <a:ext cx="1097265" cy="484389"/>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4" name="矩形 3"/>
          <p:cNvSpPr/>
          <p:nvPr/>
        </p:nvSpPr>
        <p:spPr>
          <a:xfrm>
            <a:off x="843915" y="632503"/>
            <a:ext cx="5909521" cy="443230"/>
          </a:xfrm>
          <a:prstGeom prst="rect">
            <a:avLst/>
          </a:prstGeom>
        </p:spPr>
        <p:txBody>
          <a:bodyPr wrap="square">
            <a:spAutoFit/>
          </a:bodyPr>
          <a:lstStyle/>
          <a:p>
            <a:r>
              <a:rPr lang="en-US" altLang="zh-CN" sz="2285" b="1" dirty="0">
                <a:solidFill>
                  <a:srgbClr val="3366CC"/>
                </a:solidFill>
              </a:rPr>
              <a:t>1. </a:t>
            </a:r>
            <a:r>
              <a:rPr lang="zh-CN" altLang="en-US" sz="2285" b="1" dirty="0">
                <a:solidFill>
                  <a:srgbClr val="3366CC"/>
                </a:solidFill>
              </a:rPr>
              <a:t>检索基因，以</a:t>
            </a:r>
            <a:r>
              <a:rPr lang="en-US" altLang="zh-CN" sz="2285" b="1" dirty="0">
                <a:solidFill>
                  <a:srgbClr val="3366CC"/>
                </a:solidFill>
              </a:rPr>
              <a:t>TP53</a:t>
            </a:r>
            <a:r>
              <a:rPr lang="zh-CN" altLang="en-US" sz="2285" b="1" dirty="0">
                <a:solidFill>
                  <a:srgbClr val="3366CC"/>
                </a:solidFill>
              </a:rPr>
              <a:t>为例</a:t>
            </a:r>
            <a:endParaRPr lang="zh-CN" altLang="en-US" sz="2285" b="1" dirty="0">
              <a:solidFill>
                <a:srgbClr val="3366CC"/>
              </a:solidFill>
            </a:endParaRPr>
          </a:p>
        </p:txBody>
      </p:sp>
      <p:sp>
        <p:nvSpPr>
          <p:cNvPr id="6" name="对话气泡: 圆角矩形 14"/>
          <p:cNvSpPr/>
          <p:nvPr/>
        </p:nvSpPr>
        <p:spPr>
          <a:xfrm>
            <a:off x="6096000" y="1508787"/>
            <a:ext cx="1337521" cy="607949"/>
          </a:xfrm>
          <a:prstGeom prst="wedgeRoundRectCallout">
            <a:avLst>
              <a:gd name="adj1" fmla="val -24635"/>
              <a:gd name="adj2" fmla="val 114719"/>
              <a:gd name="adj3" fmla="val 16667"/>
            </a:avLst>
          </a:prstGeom>
          <a:noFill/>
          <a:ln>
            <a:solidFill>
              <a:srgbClr val="FF0000"/>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r>
              <a:rPr lang="zh-CN" altLang="en-US" sz="1780" dirty="0">
                <a:solidFill>
                  <a:schemeClr val="bg2"/>
                </a:solidFill>
                <a:latin typeface="+mj-ea"/>
                <a:ea typeface="+mj-ea"/>
              </a:rPr>
              <a:t>选择不同的细胞系</a:t>
            </a:r>
            <a:endParaRPr lang="zh-CN" altLang="en-US" sz="1780" dirty="0">
              <a:solidFill>
                <a:schemeClr val="bg2"/>
              </a:solidFill>
              <a:latin typeface="+mj-ea"/>
              <a:ea typeface="+mj-ea"/>
            </a:endParaRPr>
          </a:p>
        </p:txBody>
      </p:sp>
      <p:pic>
        <p:nvPicPr>
          <p:cNvPr id="7" name="图片 6"/>
          <p:cNvPicPr>
            <a:picLocks noChangeAspect="1"/>
          </p:cNvPicPr>
          <p:nvPr/>
        </p:nvPicPr>
        <p:blipFill>
          <a:blip r:embed="rId2"/>
          <a:stretch>
            <a:fillRect/>
          </a:stretch>
        </p:blipFill>
        <p:spPr>
          <a:xfrm>
            <a:off x="3169961" y="2606051"/>
            <a:ext cx="3626930" cy="1067369"/>
          </a:xfrm>
          <a:prstGeom prst="rect">
            <a:avLst/>
          </a:prstGeom>
        </p:spPr>
      </p:pic>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8" name="组合 7"/>
          <p:cNvGrpSpPr/>
          <p:nvPr/>
        </p:nvGrpSpPr>
        <p:grpSpPr>
          <a:xfrm>
            <a:off x="479425" y="1268730"/>
            <a:ext cx="514350" cy="131445"/>
            <a:chOff x="1040" y="4802"/>
            <a:chExt cx="810" cy="207"/>
          </a:xfrm>
        </p:grpSpPr>
        <p:sp>
          <p:nvSpPr>
            <p:cNvPr id="9" name="标题 1"/>
            <p:cNvSpPr txBox="1"/>
            <p:nvPr>
              <p:custDataLst>
                <p:tags r:id="rId3"/>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1" name="标题 1"/>
            <p:cNvSpPr txBox="1"/>
            <p:nvPr>
              <p:custDataLst>
                <p:tags r:id="rId4"/>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5"/>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0"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1417347"/>
            <a:ext cx="9144000" cy="3931865"/>
          </a:xfrm>
          <a:prstGeom prst="rect">
            <a:avLst/>
          </a:prstGeom>
        </p:spPr>
      </p:pic>
      <p:sp>
        <p:nvSpPr>
          <p:cNvPr id="3" name="矩形 2"/>
          <p:cNvSpPr/>
          <p:nvPr/>
        </p:nvSpPr>
        <p:spPr>
          <a:xfrm>
            <a:off x="993837" y="577891"/>
            <a:ext cx="5909521" cy="443230"/>
          </a:xfrm>
          <a:prstGeom prst="rect">
            <a:avLst/>
          </a:prstGeom>
        </p:spPr>
        <p:txBody>
          <a:bodyPr wrap="square">
            <a:spAutoFit/>
          </a:bodyPr>
          <a:lstStyle/>
          <a:p>
            <a:r>
              <a:rPr lang="en-US" altLang="zh-CN" sz="2285" b="1" dirty="0">
                <a:solidFill>
                  <a:srgbClr val="3366CC"/>
                </a:solidFill>
              </a:rPr>
              <a:t>2. </a:t>
            </a:r>
            <a:r>
              <a:rPr lang="zh-CN" altLang="en-US" sz="2285" b="1" dirty="0">
                <a:solidFill>
                  <a:srgbClr val="3366CC"/>
                </a:solidFill>
              </a:rPr>
              <a:t>检索细胞系，以 </a:t>
            </a:r>
            <a:r>
              <a:rPr lang="en-US" altLang="zh-CN" sz="2285" b="1" dirty="0">
                <a:solidFill>
                  <a:srgbClr val="3366CC"/>
                </a:solidFill>
              </a:rPr>
              <a:t>MCF7_Breast </a:t>
            </a:r>
            <a:r>
              <a:rPr lang="zh-CN" altLang="en-US" sz="2285" b="1" dirty="0">
                <a:solidFill>
                  <a:srgbClr val="3366CC"/>
                </a:solidFill>
              </a:rPr>
              <a:t>为例</a:t>
            </a:r>
            <a:endParaRPr lang="zh-CN" altLang="en-US" sz="2285" b="1" dirty="0">
              <a:solidFill>
                <a:srgbClr val="3366CC"/>
              </a:solidFill>
            </a:endParaRPr>
          </a:p>
        </p:txBody>
      </p:sp>
      <p:sp>
        <p:nvSpPr>
          <p:cNvPr id="4" name="矩形: 圆角 15"/>
          <p:cNvSpPr/>
          <p:nvPr/>
        </p:nvSpPr>
        <p:spPr>
          <a:xfrm>
            <a:off x="1524000" y="2880367"/>
            <a:ext cx="1005826" cy="2285968"/>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5" name="矩形: 圆角 15"/>
          <p:cNvSpPr/>
          <p:nvPr/>
        </p:nvSpPr>
        <p:spPr>
          <a:xfrm>
            <a:off x="5455929" y="1965980"/>
            <a:ext cx="1371581" cy="548632"/>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6"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7" name="组合 6"/>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524000" y="1143031"/>
            <a:ext cx="9144000" cy="5118084"/>
          </a:xfrm>
          <a:prstGeom prst="rect">
            <a:avLst/>
          </a:prstGeom>
        </p:spPr>
      </p:pic>
      <p:sp>
        <p:nvSpPr>
          <p:cNvPr id="5" name="矩形 4"/>
          <p:cNvSpPr/>
          <p:nvPr/>
        </p:nvSpPr>
        <p:spPr>
          <a:xfrm>
            <a:off x="993835" y="578042"/>
            <a:ext cx="5909521" cy="443230"/>
          </a:xfrm>
          <a:prstGeom prst="rect">
            <a:avLst/>
          </a:prstGeom>
        </p:spPr>
        <p:txBody>
          <a:bodyPr wrap="square">
            <a:spAutoFit/>
          </a:bodyPr>
          <a:lstStyle/>
          <a:p>
            <a:r>
              <a:rPr lang="zh-CN" altLang="en-US" sz="2285" b="1" dirty="0"/>
              <a:t>链接到</a:t>
            </a:r>
            <a:r>
              <a:rPr lang="en-US" altLang="zh-CN" sz="2285" b="1" dirty="0"/>
              <a:t>CCLE</a:t>
            </a:r>
            <a:r>
              <a:rPr lang="zh-CN" altLang="en-US" sz="2285" b="1" dirty="0"/>
              <a:t>的基因检索页面</a:t>
            </a:r>
            <a:endParaRPr lang="zh-CN" altLang="en-US" sz="2285" b="1" dirty="0"/>
          </a:p>
        </p:txBody>
      </p:sp>
      <p:sp>
        <p:nvSpPr>
          <p:cNvPr id="2"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4" name="组合 3"/>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1227251"/>
            <a:ext cx="9144000" cy="4874392"/>
          </a:xfrm>
          <a:prstGeom prst="rect">
            <a:avLst/>
          </a:prstGeom>
        </p:spPr>
      </p:pic>
      <p:sp>
        <p:nvSpPr>
          <p:cNvPr id="9" name="矩形: 圆角 15"/>
          <p:cNvSpPr/>
          <p:nvPr/>
        </p:nvSpPr>
        <p:spPr>
          <a:xfrm>
            <a:off x="2878583" y="1227251"/>
            <a:ext cx="657133" cy="484389"/>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sp>
        <p:nvSpPr>
          <p:cNvPr id="10" name="矩形 9"/>
          <p:cNvSpPr/>
          <p:nvPr/>
        </p:nvSpPr>
        <p:spPr>
          <a:xfrm>
            <a:off x="993775" y="578048"/>
            <a:ext cx="5909521" cy="443230"/>
          </a:xfrm>
          <a:prstGeom prst="rect">
            <a:avLst/>
          </a:prstGeom>
        </p:spPr>
        <p:txBody>
          <a:bodyPr wrap="square">
            <a:spAutoFit/>
          </a:bodyPr>
          <a:lstStyle/>
          <a:p>
            <a:r>
              <a:rPr lang="en-US" altLang="zh-CN" sz="2285" b="1" dirty="0">
                <a:solidFill>
                  <a:srgbClr val="3366CC"/>
                </a:solidFill>
              </a:rPr>
              <a:t>3. </a:t>
            </a:r>
            <a:r>
              <a:rPr lang="zh-CN" altLang="en-US" sz="2285" b="1" dirty="0">
                <a:solidFill>
                  <a:srgbClr val="3366CC"/>
                </a:solidFill>
              </a:rPr>
              <a:t>数据下载</a:t>
            </a:r>
            <a:endParaRPr lang="zh-CN" altLang="en-US" sz="2285" b="1" dirty="0">
              <a:solidFill>
                <a:srgbClr val="3366CC"/>
              </a:solidFill>
            </a:endParaRPr>
          </a:p>
        </p:txBody>
      </p:sp>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4"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6"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图片 4"/>
          <p:cNvPicPr>
            <a:picLocks noChangeAspect="1"/>
          </p:cNvPicPr>
          <p:nvPr/>
        </p:nvPicPr>
        <p:blipFill>
          <a:blip r:embed="rId1"/>
          <a:srcRect t="51595"/>
          <a:stretch>
            <a:fillRect/>
          </a:stretch>
        </p:blipFill>
        <p:spPr>
          <a:xfrm>
            <a:off x="9333230" y="158750"/>
            <a:ext cx="2858770" cy="701675"/>
          </a:xfrm>
          <a:prstGeom prst="rect">
            <a:avLst/>
          </a:prstGeom>
          <a:noFill/>
          <a:ln w="9525">
            <a:noFill/>
          </a:ln>
        </p:spPr>
      </p:pic>
      <p:cxnSp>
        <p:nvCxnSpPr>
          <p:cNvPr id="14"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2" name="图片 1"/>
          <p:cNvPicPr>
            <a:picLocks noChangeAspect="1"/>
          </p:cNvPicPr>
          <p:nvPr/>
        </p:nvPicPr>
        <p:blipFill>
          <a:blip r:embed="rId2"/>
          <a:stretch>
            <a:fillRect/>
          </a:stretch>
        </p:blipFill>
        <p:spPr>
          <a:xfrm>
            <a:off x="1546301" y="21072"/>
            <a:ext cx="9144000" cy="4338536"/>
          </a:xfrm>
          <a:prstGeom prst="rect">
            <a:avLst/>
          </a:prstGeom>
        </p:spPr>
      </p:pic>
      <p:pic>
        <p:nvPicPr>
          <p:cNvPr id="3" name="图片 2"/>
          <p:cNvPicPr>
            <a:picLocks noChangeAspect="1"/>
          </p:cNvPicPr>
          <p:nvPr/>
        </p:nvPicPr>
        <p:blipFill>
          <a:blip r:embed="rId3"/>
          <a:stretch>
            <a:fillRect/>
          </a:stretch>
        </p:blipFill>
        <p:spPr>
          <a:xfrm>
            <a:off x="1524000" y="4359608"/>
            <a:ext cx="9144000" cy="2495830"/>
          </a:xfrm>
          <a:prstGeom prst="rect">
            <a:avLst/>
          </a:prstGeom>
        </p:spPr>
      </p:pic>
      <p:pic>
        <p:nvPicPr>
          <p:cNvPr id="4" name="图片 3"/>
          <p:cNvPicPr>
            <a:picLocks noChangeAspect="1"/>
          </p:cNvPicPr>
          <p:nvPr/>
        </p:nvPicPr>
        <p:blipFill>
          <a:blip r:embed="rId4"/>
          <a:stretch>
            <a:fillRect/>
          </a:stretch>
        </p:blipFill>
        <p:spPr>
          <a:xfrm>
            <a:off x="3676223" y="2158777"/>
            <a:ext cx="4668618" cy="4650452"/>
          </a:xfrm>
          <a:prstGeom prst="rect">
            <a:avLst/>
          </a:prstGeom>
        </p:spPr>
      </p:pic>
      <p:sp>
        <p:nvSpPr>
          <p:cNvPr id="5" name="矩形: 圆角 15"/>
          <p:cNvSpPr/>
          <p:nvPr/>
        </p:nvSpPr>
        <p:spPr>
          <a:xfrm>
            <a:off x="9570672" y="685837"/>
            <a:ext cx="924244" cy="3673770"/>
          </a:xfrm>
          <a:prstGeom prst="roundRect">
            <a:avLst/>
          </a:prstGeom>
          <a:noFill/>
          <a:ln>
            <a:solidFill>
              <a:schemeClr val="bg2"/>
            </a:solid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40" fontAlgn="auto">
              <a:spcBef>
                <a:spcPts val="0"/>
              </a:spcBef>
              <a:spcAft>
                <a:spcPts val="0"/>
              </a:spcAft>
            </a:pPr>
            <a:endParaRPr lang="zh-CN" altLang="en-US" sz="2030" dirty="0">
              <a:solidFill>
                <a:schemeClr val="tx1"/>
              </a:solidFill>
              <a:latin typeface="+mj-ea"/>
              <a:ea typeface="+mj-ea"/>
            </a:endParaRPr>
          </a:p>
        </p:txBody>
      </p:sp>
      <p:cxnSp>
        <p:nvCxnSpPr>
          <p:cNvPr id="6" name="直接连接符 5"/>
          <p:cNvCxnSpPr/>
          <p:nvPr/>
        </p:nvCxnSpPr>
        <p:spPr>
          <a:xfrm>
            <a:off x="1546301" y="777276"/>
            <a:ext cx="1371581"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546301" y="4526264"/>
            <a:ext cx="1371581"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8"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p>
            <a:pPr algn="ctr">
              <a:lnSpc>
                <a:spcPct val="110000"/>
              </a:lnSpc>
            </a:pPr>
            <a:endParaRPr kumimoji="1" lang="zh-CN" altLang="en-US"/>
          </a:p>
        </p:txBody>
      </p:sp>
      <p:grpSp>
        <p:nvGrpSpPr>
          <p:cNvPr id="9" name="组合 8"/>
          <p:cNvGrpSpPr/>
          <p:nvPr/>
        </p:nvGrpSpPr>
        <p:grpSpPr>
          <a:xfrm>
            <a:off x="479425" y="1268730"/>
            <a:ext cx="514350" cy="131445"/>
            <a:chOff x="1040" y="4802"/>
            <a:chExt cx="810" cy="207"/>
          </a:xfrm>
        </p:grpSpPr>
        <p:sp>
          <p:nvSpPr>
            <p:cNvPr id="10" name="标题 1"/>
            <p:cNvSpPr txBox="1"/>
            <p:nvPr>
              <p:custDataLst>
                <p:tags r:id="rId5"/>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p>
              <a:pPr algn="l">
                <a:lnSpc>
                  <a:spcPct val="100000"/>
                </a:lnSpc>
              </a:pPr>
              <a:endParaRPr kumimoji="1" lang="zh-CN" altLang="en-US"/>
            </a:p>
          </p:txBody>
        </p:sp>
        <p:sp>
          <p:nvSpPr>
            <p:cNvPr id="11"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p>
              <a:pPr algn="l">
                <a:lnSpc>
                  <a:spcPct val="100000"/>
                </a:lnSpc>
              </a:pPr>
              <a:endParaRPr kumimoji="1" lang="zh-CN" altLang="en-US"/>
            </a:p>
          </p:txBody>
        </p:sp>
        <p:sp>
          <p:nvSpPr>
            <p:cNvPr id="12" name="标题 1"/>
            <p:cNvSpPr txBox="1"/>
            <p:nvPr>
              <p:custDataLst>
                <p:tags r:id="rId6"/>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p>
              <a:pPr algn="l">
                <a:lnSpc>
                  <a:spcPct val="100000"/>
                </a:lnSpc>
              </a:pPr>
              <a:endParaRPr kumimoji="1" lang="zh-CN" altLang="en-US"/>
            </a:p>
          </p:txBody>
        </p:sp>
      </p:grpSp>
      <p:sp>
        <p:nvSpPr>
          <p:cNvPr id="13"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p>
            <a:pPr algn="ctr">
              <a:lnSpc>
                <a:spcPct val="110000"/>
              </a:lnSpc>
            </a:pPr>
            <a:endParaRPr kumimoji="1"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1213485" y="1616710"/>
            <a:ext cx="9049385" cy="1084580"/>
          </a:xfrm>
          <a:prstGeom prst="rect">
            <a:avLst/>
          </a:prstGeom>
          <a:noFill/>
          <a:ln>
            <a:noFill/>
          </a:ln>
        </p:spPr>
        <p:txBody>
          <a:bodyPr vert="horz" wrap="square" lIns="0" tIns="0" rIns="0" bIns="0" rtlCol="0" anchor="ctr"/>
          <a:lstStyle/>
          <a:p>
            <a:pPr algn="ctr"/>
            <a:r>
              <a:rPr lang="zh-CN" altLang="en-US" sz="4000" b="1" i="0" dirty="0">
                <a:solidFill>
                  <a:srgbClr val="191B1F"/>
                </a:solidFill>
                <a:effectLst/>
                <a:latin typeface="-apple-system"/>
              </a:rPr>
              <a:t>药物敏感性分析之</a:t>
            </a:r>
            <a:r>
              <a:rPr lang="en-US" altLang="zh-CN" sz="4000" b="1" i="0" dirty="0" err="1">
                <a:solidFill>
                  <a:srgbClr val="191B1F"/>
                </a:solidFill>
                <a:effectLst/>
                <a:latin typeface="-apple-system"/>
              </a:rPr>
              <a:t>oncoPredict</a:t>
            </a:r>
            <a:r>
              <a:rPr lang="en-US" altLang="zh-CN" sz="4000" b="1" i="0" dirty="0">
                <a:solidFill>
                  <a:srgbClr val="191B1F"/>
                </a:solidFill>
                <a:effectLst/>
                <a:latin typeface="-apple-system"/>
              </a:rPr>
              <a:t> R</a:t>
            </a:r>
            <a:r>
              <a:rPr lang="zh-CN" altLang="en-US" sz="4000" b="1" i="0" dirty="0">
                <a:solidFill>
                  <a:srgbClr val="191B1F"/>
                </a:solidFill>
                <a:effectLst/>
                <a:latin typeface="-apple-system"/>
              </a:rPr>
              <a:t>包</a:t>
            </a:r>
            <a:endParaRPr lang="zh-CN" altLang="en-US" sz="4000" b="1" i="0" dirty="0">
              <a:solidFill>
                <a:srgbClr val="191B1F"/>
              </a:solidFill>
              <a:effectLst/>
              <a:latin typeface="-apple-system"/>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5391032" y="3065900"/>
            <a:ext cx="5080000" cy="461665"/>
          </a:xfrm>
          <a:prstGeom prst="rect">
            <a:avLst/>
          </a:prstGeom>
        </p:spPr>
        <p:txBody>
          <a:bodyPr>
            <a:spAutoFit/>
          </a:bodyPr>
          <a:lstStyle/>
          <a:p>
            <a:pPr marL="0" indent="0" algn="l"/>
            <a:r>
              <a:rPr lang="en-US" altLang="zh-CN" sz="2400" b="1" i="0" dirty="0">
                <a:solidFill>
                  <a:srgbClr val="404040"/>
                </a:solidFill>
                <a:latin typeface="Inter"/>
                <a:ea typeface="Inter"/>
              </a:rPr>
              <a:t>--</a:t>
            </a:r>
            <a:r>
              <a:rPr lang="zh-CN" altLang="en-US" sz="2400" b="1" dirty="0">
                <a:solidFill>
                  <a:srgbClr val="404040"/>
                </a:solidFill>
                <a:latin typeface="Inter"/>
                <a:ea typeface="Inter"/>
              </a:rPr>
              <a:t>计算每个患者对不同药物的敏感性</a:t>
            </a:r>
            <a:endParaRPr lang="zh-CN" altLang="en-US" sz="2400" b="1" i="0" dirty="0">
              <a:solidFill>
                <a:srgbClr val="404040"/>
              </a:solidFill>
              <a:latin typeface="Inter"/>
              <a:ea typeface="Inte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4885817" cy="400110"/>
          </a:xfrm>
          <a:prstGeom prst="rect">
            <a:avLst/>
          </a:prstGeom>
          <a:noFill/>
        </p:spPr>
        <p:txBody>
          <a:bodyPr wrap="square" rtlCol="0">
            <a:spAutoFit/>
          </a:bodyPr>
          <a:lstStyle/>
          <a:p>
            <a:r>
              <a:rPr lang="zh-CN" altLang="en-US" sz="2000" b="1" dirty="0">
                <a:solidFill>
                  <a:srgbClr val="FF0000"/>
                </a:solidFill>
                <a:latin typeface="+mj-ea"/>
                <a:ea typeface="+mj-ea"/>
              </a:rPr>
              <a:t>什么是药物敏感性？有哪些量化指标</a:t>
            </a:r>
            <a:endParaRPr lang="zh-CN" altLang="en-US" sz="2000" b="1" dirty="0">
              <a:solidFill>
                <a:srgbClr val="FF0000"/>
              </a:solidFill>
              <a:latin typeface="+mj-ea"/>
              <a:ea typeface="+mj-ea"/>
            </a:endParaRPr>
          </a:p>
        </p:txBody>
      </p:sp>
      <p:sp>
        <p:nvSpPr>
          <p:cNvPr id="6" name="文本框 5"/>
          <p:cNvSpPr txBox="1"/>
          <p:nvPr/>
        </p:nvSpPr>
        <p:spPr>
          <a:xfrm>
            <a:off x="800100" y="1640205"/>
            <a:ext cx="10428732" cy="3970318"/>
          </a:xfrm>
          <a:prstGeom prst="rect">
            <a:avLst/>
          </a:prstGeom>
          <a:noFill/>
        </p:spPr>
        <p:txBody>
          <a:bodyPr wrap="square" rtlCol="0">
            <a:spAutoFit/>
          </a:bodyPr>
          <a:lstStyle/>
          <a:p>
            <a:r>
              <a:rPr lang="en-US" altLang="zh-CN" sz="1600" b="1" i="0" dirty="0">
                <a:solidFill>
                  <a:srgbClr val="0070C0"/>
                </a:solidFill>
                <a:effectLst/>
                <a:latin typeface="Times New Roman" panose="02020603050405020304" pitchFamily="18" charset="0"/>
                <a:cs typeface="Times New Roman" panose="02020603050405020304" pitchFamily="18" charset="0"/>
              </a:rPr>
              <a:t>ꔷ IC50</a:t>
            </a:r>
            <a:r>
              <a:rPr lang="zh-CN" altLang="en-US" sz="1600" b="1" i="0" dirty="0">
                <a:solidFill>
                  <a:srgbClr val="0070C0"/>
                </a:solidFill>
                <a:effectLst/>
                <a:latin typeface="Times New Roman" panose="02020603050405020304" pitchFamily="18" charset="0"/>
                <a:cs typeface="Times New Roman" panose="02020603050405020304" pitchFamily="18" charset="0"/>
              </a:rPr>
              <a:t>（</a:t>
            </a:r>
            <a:r>
              <a:rPr lang="en-US" altLang="zh-CN" sz="1600" b="1" i="0" dirty="0">
                <a:solidFill>
                  <a:srgbClr val="0070C0"/>
                </a:solidFill>
                <a:effectLst/>
                <a:latin typeface="Times New Roman" panose="02020603050405020304" pitchFamily="18" charset="0"/>
                <a:cs typeface="Times New Roman" panose="02020603050405020304" pitchFamily="18" charset="0"/>
              </a:rPr>
              <a:t>half maximal inhibitory concentration</a:t>
            </a:r>
            <a:r>
              <a:rPr lang="zh-CN" altLang="en-US" sz="1600" b="1" i="0" dirty="0">
                <a:solidFill>
                  <a:srgbClr val="0070C0"/>
                </a:solidFill>
                <a:effectLst/>
                <a:latin typeface="Times New Roman" panose="02020603050405020304" pitchFamily="18" charset="0"/>
                <a:cs typeface="Times New Roman" panose="02020603050405020304" pitchFamily="18" charset="0"/>
              </a:rPr>
              <a:t>），</a:t>
            </a:r>
            <a:r>
              <a:rPr lang="zh-CN" altLang="en-US" sz="1600" i="0" dirty="0">
                <a:solidFill>
                  <a:srgbClr val="404040"/>
                </a:solidFill>
                <a:effectLst/>
                <a:latin typeface="Times New Roman" panose="02020603050405020304" pitchFamily="18" charset="0"/>
                <a:cs typeface="Times New Roman" panose="02020603050405020304" pitchFamily="18" charset="0"/>
              </a:rPr>
              <a:t>半数抑制浓度， 指在一定条件下，化合物或药物能够抑制生物过程或活性的浓度，使得生物过程或活性被抑制</a:t>
            </a:r>
            <a:r>
              <a:rPr lang="en-US" altLang="zh-CN" sz="1600" i="0" dirty="0">
                <a:solidFill>
                  <a:srgbClr val="404040"/>
                </a:solidFill>
                <a:effectLst/>
                <a:latin typeface="Times New Roman" panose="02020603050405020304" pitchFamily="18" charset="0"/>
                <a:cs typeface="Times New Roman" panose="02020603050405020304" pitchFamily="18" charset="0"/>
              </a:rPr>
              <a:t>50%</a:t>
            </a:r>
            <a:r>
              <a:rPr lang="zh-CN" altLang="en-US" sz="1600" i="0" dirty="0">
                <a:solidFill>
                  <a:srgbClr val="404040"/>
                </a:solidFill>
                <a:effectLst/>
                <a:latin typeface="Times New Roman" panose="02020603050405020304" pitchFamily="18" charset="0"/>
                <a:cs typeface="Times New Roman" panose="02020603050405020304" pitchFamily="18" charset="0"/>
              </a:rPr>
              <a:t>。通常，</a:t>
            </a:r>
            <a:r>
              <a:rPr lang="en-US" altLang="zh-CN" sz="1600" i="0" dirty="0">
                <a:solidFill>
                  <a:srgbClr val="404040"/>
                </a:solidFill>
                <a:effectLst/>
                <a:latin typeface="Times New Roman" panose="02020603050405020304" pitchFamily="18" charset="0"/>
                <a:cs typeface="Times New Roman" panose="02020603050405020304" pitchFamily="18" charset="0"/>
              </a:rPr>
              <a:t>IC50</a:t>
            </a:r>
            <a:r>
              <a:rPr lang="zh-CN" altLang="en-US" sz="1600" i="0" dirty="0">
                <a:solidFill>
                  <a:srgbClr val="404040"/>
                </a:solidFill>
                <a:effectLst/>
                <a:latin typeface="Times New Roman" panose="02020603050405020304" pitchFamily="18" charset="0"/>
                <a:cs typeface="Times New Roman" panose="02020603050405020304" pitchFamily="18" charset="0"/>
              </a:rPr>
              <a:t>用于评估药物的抗生物活性。</a:t>
            </a:r>
            <a:r>
              <a:rPr lang="en-US" altLang="zh-CN" sz="1600" i="0" dirty="0">
                <a:solidFill>
                  <a:srgbClr val="404040"/>
                </a:solidFill>
                <a:effectLst/>
                <a:latin typeface="Times New Roman" panose="02020603050405020304" pitchFamily="18" charset="0"/>
                <a:cs typeface="Times New Roman" panose="02020603050405020304" pitchFamily="18" charset="0"/>
              </a:rPr>
              <a:t>IC50</a:t>
            </a:r>
            <a:r>
              <a:rPr lang="zh-CN" altLang="en-US" sz="1600" i="0" dirty="0">
                <a:solidFill>
                  <a:srgbClr val="404040"/>
                </a:solidFill>
                <a:effectLst/>
                <a:latin typeface="Times New Roman" panose="02020603050405020304" pitchFamily="18" charset="0"/>
                <a:cs typeface="Times New Roman" panose="02020603050405020304" pitchFamily="18" charset="0"/>
              </a:rPr>
              <a:t>值越低，说明药物越强效，因为它可以在更低的浓度下抑制目标生物分子的活性。</a:t>
            </a:r>
            <a:endParaRPr lang="en-US" altLang="zh-CN" sz="1600" i="0" dirty="0">
              <a:solidFill>
                <a:srgbClr val="404040"/>
              </a:solidFill>
              <a:effectLst/>
              <a:latin typeface="Times New Roman" panose="02020603050405020304" pitchFamily="18" charset="0"/>
              <a:cs typeface="Times New Roman" panose="02020603050405020304" pitchFamily="18" charset="0"/>
            </a:endParaRPr>
          </a:p>
          <a:p>
            <a:r>
              <a:rPr lang="zh-CN" altLang="en-US" sz="1400" dirty="0">
                <a:highlight>
                  <a:srgbClr val="FFFF00"/>
                </a:highlight>
                <a:latin typeface="Times New Roman" panose="02020603050405020304" pitchFamily="18" charset="0"/>
                <a:cs typeface="Times New Roman" panose="02020603050405020304" pitchFamily="18" charset="0"/>
              </a:rPr>
              <a:t>理解：使用多少药物就可以抑制一半的癌细胞生长。</a:t>
            </a:r>
            <a:endParaRPr lang="en-US" altLang="zh-CN" sz="1600" dirty="0">
              <a:latin typeface="Times New Roman" panose="02020603050405020304" pitchFamily="18" charset="0"/>
              <a:cs typeface="Times New Roman" panose="02020603050405020304" pitchFamily="18" charset="0"/>
            </a:endParaRPr>
          </a:p>
          <a:p>
            <a:endParaRPr lang="en-US" altLang="zh-CN" sz="1600" dirty="0">
              <a:latin typeface="Times New Roman" panose="02020603050405020304" pitchFamily="18" charset="0"/>
              <a:cs typeface="Times New Roman" panose="02020603050405020304" pitchFamily="18" charset="0"/>
            </a:endParaRPr>
          </a:p>
          <a:p>
            <a:r>
              <a:rPr lang="en-US" altLang="zh-CN" sz="1600" b="1" i="0" dirty="0">
                <a:solidFill>
                  <a:srgbClr val="0070C0"/>
                </a:solidFill>
                <a:effectLst/>
                <a:latin typeface="Times New Roman" panose="02020603050405020304" pitchFamily="18" charset="0"/>
                <a:cs typeface="Times New Roman" panose="02020603050405020304" pitchFamily="18" charset="0"/>
              </a:rPr>
              <a:t>ꔷ EC50</a:t>
            </a:r>
            <a:r>
              <a:rPr lang="zh-CN" altLang="en-US" sz="1600" b="1" i="0" dirty="0">
                <a:solidFill>
                  <a:srgbClr val="0070C0"/>
                </a:solidFill>
                <a:effectLst/>
                <a:latin typeface="Times New Roman" panose="02020603050405020304" pitchFamily="18" charset="0"/>
                <a:cs typeface="Times New Roman" panose="02020603050405020304" pitchFamily="18" charset="0"/>
              </a:rPr>
              <a:t>（</a:t>
            </a:r>
            <a:r>
              <a:rPr lang="en-US" altLang="zh-CN" sz="1600" b="1" i="0" dirty="0">
                <a:solidFill>
                  <a:srgbClr val="0070C0"/>
                </a:solidFill>
                <a:effectLst/>
                <a:latin typeface="Times New Roman" panose="02020603050405020304" pitchFamily="18" charset="0"/>
                <a:cs typeface="Times New Roman" panose="02020603050405020304" pitchFamily="18" charset="0"/>
              </a:rPr>
              <a:t>half maximal effective concentration</a:t>
            </a:r>
            <a:r>
              <a:rPr lang="zh-CN" altLang="en-US" sz="1600" b="1" i="0" dirty="0">
                <a:solidFill>
                  <a:srgbClr val="0070C0"/>
                </a:solidFill>
                <a:effectLst/>
                <a:latin typeface="Times New Roman" panose="02020603050405020304" pitchFamily="18" charset="0"/>
                <a:cs typeface="Times New Roman" panose="02020603050405020304" pitchFamily="18" charset="0"/>
              </a:rPr>
              <a:t>），</a:t>
            </a:r>
            <a:r>
              <a:rPr lang="zh-CN" altLang="en-US" sz="1600" i="0" dirty="0">
                <a:solidFill>
                  <a:srgbClr val="404040"/>
                </a:solidFill>
                <a:effectLst/>
                <a:latin typeface="Times New Roman" panose="02020603050405020304" pitchFamily="18" charset="0"/>
                <a:cs typeface="Times New Roman" panose="02020603050405020304" pitchFamily="18" charset="0"/>
              </a:rPr>
              <a:t>半数有效浓度，指在给定实验条件下，药物或化合物能够产生特定效应（例如细胞激活、酶活性增加等）</a:t>
            </a:r>
            <a:r>
              <a:rPr lang="en-US" altLang="zh-CN" sz="1600" i="0" dirty="0">
                <a:solidFill>
                  <a:srgbClr val="404040"/>
                </a:solidFill>
                <a:effectLst/>
                <a:latin typeface="Times New Roman" panose="02020603050405020304" pitchFamily="18" charset="0"/>
                <a:cs typeface="Times New Roman" panose="02020603050405020304" pitchFamily="18" charset="0"/>
              </a:rPr>
              <a:t>50%</a:t>
            </a:r>
            <a:r>
              <a:rPr lang="zh-CN" altLang="en-US" sz="1600" i="0" dirty="0">
                <a:solidFill>
                  <a:srgbClr val="404040"/>
                </a:solidFill>
                <a:effectLst/>
                <a:latin typeface="Times New Roman" panose="02020603050405020304" pitchFamily="18" charset="0"/>
                <a:cs typeface="Times New Roman" panose="02020603050405020304" pitchFamily="18" charset="0"/>
              </a:rPr>
              <a:t>的浓度。通常，</a:t>
            </a:r>
            <a:r>
              <a:rPr lang="en-US" altLang="zh-CN" sz="1600" i="0" dirty="0">
                <a:solidFill>
                  <a:srgbClr val="404040"/>
                </a:solidFill>
                <a:effectLst/>
                <a:latin typeface="Times New Roman" panose="02020603050405020304" pitchFamily="18" charset="0"/>
                <a:cs typeface="Times New Roman" panose="02020603050405020304" pitchFamily="18" charset="0"/>
              </a:rPr>
              <a:t>EC50</a:t>
            </a:r>
            <a:r>
              <a:rPr lang="zh-CN" altLang="en-US" sz="1600" i="0" dirty="0">
                <a:solidFill>
                  <a:srgbClr val="404040"/>
                </a:solidFill>
                <a:effectLst/>
                <a:latin typeface="Times New Roman" panose="02020603050405020304" pitchFamily="18" charset="0"/>
                <a:cs typeface="Times New Roman" panose="02020603050405020304" pitchFamily="18" charset="0"/>
              </a:rPr>
              <a:t>用于评估药物对疾病相关分子或细胞的激活或促进作用。较低的</a:t>
            </a:r>
            <a:r>
              <a:rPr lang="en-US" altLang="zh-CN" sz="1600" i="0" dirty="0">
                <a:solidFill>
                  <a:srgbClr val="404040"/>
                </a:solidFill>
                <a:effectLst/>
                <a:latin typeface="Times New Roman" panose="02020603050405020304" pitchFamily="18" charset="0"/>
                <a:cs typeface="Times New Roman" panose="02020603050405020304" pitchFamily="18" charset="0"/>
              </a:rPr>
              <a:t>EC50</a:t>
            </a:r>
            <a:r>
              <a:rPr lang="zh-CN" altLang="en-US" sz="1600" i="0" dirty="0">
                <a:solidFill>
                  <a:srgbClr val="404040"/>
                </a:solidFill>
                <a:effectLst/>
                <a:latin typeface="Times New Roman" panose="02020603050405020304" pitchFamily="18" charset="0"/>
                <a:cs typeface="Times New Roman" panose="02020603050405020304" pitchFamily="18" charset="0"/>
              </a:rPr>
              <a:t>值表示药物对目标生物过程的激活效果更好。</a:t>
            </a:r>
            <a:endParaRPr lang="en-US" altLang="zh-CN" sz="1600" i="0" dirty="0">
              <a:solidFill>
                <a:srgbClr val="404040"/>
              </a:solidFill>
              <a:effectLst/>
              <a:latin typeface="Times New Roman" panose="02020603050405020304" pitchFamily="18" charset="0"/>
              <a:cs typeface="Times New Roman" panose="02020603050405020304" pitchFamily="18" charset="0"/>
            </a:endParaRPr>
          </a:p>
          <a:p>
            <a:r>
              <a:rPr lang="zh-CN" altLang="en-US" sz="1400" dirty="0">
                <a:highlight>
                  <a:srgbClr val="FFFF00"/>
                </a:highlight>
                <a:latin typeface="Times New Roman" panose="02020603050405020304" pitchFamily="18" charset="0"/>
                <a:cs typeface="Times New Roman" panose="02020603050405020304" pitchFamily="18" charset="0"/>
              </a:rPr>
              <a:t>理解：使用多少药物就可以促使一半的免疫细胞发挥效能。</a:t>
            </a:r>
            <a:endParaRPr lang="en-US" altLang="zh-CN" sz="1400" dirty="0">
              <a:latin typeface="Times New Roman" panose="02020603050405020304" pitchFamily="18" charset="0"/>
              <a:cs typeface="Times New Roman" panose="02020603050405020304" pitchFamily="18" charset="0"/>
            </a:endParaRPr>
          </a:p>
          <a:p>
            <a:endParaRPr lang="en-US" altLang="zh-CN" sz="1600" dirty="0">
              <a:latin typeface="Times New Roman" panose="02020603050405020304" pitchFamily="18" charset="0"/>
              <a:cs typeface="Times New Roman" panose="02020603050405020304" pitchFamily="18" charset="0"/>
            </a:endParaRPr>
          </a:p>
          <a:p>
            <a:r>
              <a:rPr lang="en-US" altLang="zh-CN" sz="1600" b="1" i="0" dirty="0">
                <a:solidFill>
                  <a:srgbClr val="0070C0"/>
                </a:solidFill>
                <a:effectLst/>
                <a:latin typeface="Times New Roman" panose="02020603050405020304" pitchFamily="18" charset="0"/>
                <a:cs typeface="Times New Roman" panose="02020603050405020304" pitchFamily="18" charset="0"/>
              </a:rPr>
              <a:t>ꔷ AUC</a:t>
            </a:r>
            <a:r>
              <a:rPr lang="zh-CN" altLang="en-US" sz="1600" b="1" i="0" dirty="0">
                <a:solidFill>
                  <a:srgbClr val="0070C0"/>
                </a:solidFill>
                <a:effectLst/>
                <a:latin typeface="Times New Roman" panose="02020603050405020304" pitchFamily="18" charset="0"/>
                <a:cs typeface="Times New Roman" panose="02020603050405020304" pitchFamily="18" charset="0"/>
              </a:rPr>
              <a:t>（</a:t>
            </a:r>
            <a:r>
              <a:rPr lang="en-US" altLang="zh-CN" sz="1600" b="1" i="0" dirty="0">
                <a:solidFill>
                  <a:srgbClr val="0070C0"/>
                </a:solidFill>
                <a:effectLst/>
                <a:latin typeface="Times New Roman" panose="02020603050405020304" pitchFamily="18" charset="0"/>
                <a:cs typeface="Times New Roman" panose="02020603050405020304" pitchFamily="18" charset="0"/>
              </a:rPr>
              <a:t>area under concentration-time curve</a:t>
            </a:r>
            <a:r>
              <a:rPr lang="zh-CN" altLang="en-US" sz="1600" b="1" i="0" dirty="0">
                <a:solidFill>
                  <a:srgbClr val="0070C0"/>
                </a:solidFill>
                <a:effectLst/>
                <a:latin typeface="Times New Roman" panose="02020603050405020304" pitchFamily="18" charset="0"/>
                <a:cs typeface="Times New Roman" panose="02020603050405020304" pitchFamily="18" charset="0"/>
              </a:rPr>
              <a:t>），</a:t>
            </a:r>
            <a:r>
              <a:rPr lang="zh-CN" altLang="en-US" sz="1600" dirty="0"/>
              <a:t>是衡量药物在体内暴露程度的重要参数。它表示一定时间内血浆中药物浓度的累积情况，通常用于评估药物的吸收、分布和消除特性。</a:t>
            </a:r>
            <a:r>
              <a:rPr lang="en-US" altLang="zh-CN" sz="1400" dirty="0">
                <a:highlight>
                  <a:srgbClr val="FFFF00"/>
                </a:highlight>
              </a:rPr>
              <a:t>AUC </a:t>
            </a:r>
            <a:r>
              <a:rPr lang="zh-CN" altLang="en-US" sz="1400" dirty="0">
                <a:highlight>
                  <a:srgbClr val="FFFF00"/>
                </a:highlight>
              </a:rPr>
              <a:t>低 ≠ 细胞更敏感</a:t>
            </a:r>
            <a:r>
              <a:rPr lang="zh-CN" altLang="en-US" sz="1600" dirty="0"/>
              <a:t>，</a:t>
            </a:r>
            <a:r>
              <a:rPr lang="en-US" altLang="zh-CN" sz="1600" dirty="0"/>
              <a:t>AUC </a:t>
            </a:r>
            <a:r>
              <a:rPr lang="zh-CN" altLang="en-US" sz="1600" dirty="0"/>
              <a:t>低可能是因为 吸收减少、代谢加快或清除率增高，并不能直接说明细胞对药物更敏感。</a:t>
            </a:r>
            <a:endParaRPr lang="en-US" altLang="zh-CN" sz="1600" i="0" dirty="0">
              <a:solidFill>
                <a:srgbClr val="404040"/>
              </a:solidFill>
              <a:effectLst/>
              <a:latin typeface="Times New Roman" panose="02020603050405020304" pitchFamily="18" charset="0"/>
              <a:cs typeface="Times New Roman" panose="02020603050405020304" pitchFamily="18" charset="0"/>
            </a:endParaRPr>
          </a:p>
          <a:p>
            <a:br>
              <a:rPr lang="zh-CN" altLang="en-US" sz="1600" dirty="0">
                <a:latin typeface="Times New Roman" panose="02020603050405020304" pitchFamily="18" charset="0"/>
                <a:cs typeface="Times New Roman" panose="02020603050405020304" pitchFamily="18" charset="0"/>
              </a:rPr>
            </a:br>
            <a:r>
              <a:rPr lang="zh-CN" altLang="en-US" sz="1600" i="0" dirty="0">
                <a:solidFill>
                  <a:srgbClr val="C00000"/>
                </a:solidFill>
                <a:effectLst/>
                <a:latin typeface="Times New Roman" panose="02020603050405020304" pitchFamily="18" charset="0"/>
                <a:cs typeface="Times New Roman" panose="02020603050405020304" pitchFamily="18" charset="0"/>
              </a:rPr>
              <a:t>★ </a:t>
            </a:r>
            <a:r>
              <a:rPr lang="en-US" altLang="zh-CN" sz="1600" i="0" dirty="0">
                <a:solidFill>
                  <a:srgbClr val="404040"/>
                </a:solidFill>
                <a:effectLst/>
                <a:latin typeface="Times New Roman" panose="02020603050405020304" pitchFamily="18" charset="0"/>
                <a:cs typeface="Times New Roman" panose="02020603050405020304" pitchFamily="18" charset="0"/>
              </a:rPr>
              <a:t>IC50</a:t>
            </a:r>
            <a:r>
              <a:rPr lang="zh-CN" altLang="en-US" sz="1600" i="0" dirty="0">
                <a:solidFill>
                  <a:srgbClr val="404040"/>
                </a:solidFill>
                <a:effectLst/>
                <a:latin typeface="Times New Roman" panose="02020603050405020304" pitchFamily="18" charset="0"/>
                <a:cs typeface="Times New Roman" panose="02020603050405020304" pitchFamily="18" charset="0"/>
              </a:rPr>
              <a:t>和</a:t>
            </a:r>
            <a:r>
              <a:rPr lang="en-US" altLang="zh-CN" sz="1600" i="0" dirty="0">
                <a:solidFill>
                  <a:srgbClr val="404040"/>
                </a:solidFill>
                <a:effectLst/>
                <a:latin typeface="Times New Roman" panose="02020603050405020304" pitchFamily="18" charset="0"/>
                <a:cs typeface="Times New Roman" panose="02020603050405020304" pitchFamily="18" charset="0"/>
              </a:rPr>
              <a:t>EC50</a:t>
            </a:r>
            <a:r>
              <a:rPr lang="zh-CN" altLang="en-US" sz="1600" i="0" dirty="0">
                <a:solidFill>
                  <a:srgbClr val="404040"/>
                </a:solidFill>
                <a:effectLst/>
                <a:latin typeface="Times New Roman" panose="02020603050405020304" pitchFamily="18" charset="0"/>
                <a:cs typeface="Times New Roman" panose="02020603050405020304" pitchFamily="18" charset="0"/>
              </a:rPr>
              <a:t>的主要区别在于它们描述的效应类型不同。</a:t>
            </a:r>
            <a:r>
              <a:rPr lang="en-US" altLang="zh-CN" sz="1600" i="0" dirty="0">
                <a:solidFill>
                  <a:srgbClr val="404040"/>
                </a:solidFill>
                <a:effectLst/>
                <a:latin typeface="Times New Roman" panose="02020603050405020304" pitchFamily="18" charset="0"/>
                <a:cs typeface="Times New Roman" panose="02020603050405020304" pitchFamily="18" charset="0"/>
              </a:rPr>
              <a:t>IC50</a:t>
            </a:r>
            <a:r>
              <a:rPr lang="zh-CN" altLang="en-US" sz="1600" i="0" dirty="0">
                <a:solidFill>
                  <a:srgbClr val="404040"/>
                </a:solidFill>
                <a:effectLst/>
                <a:latin typeface="Times New Roman" panose="02020603050405020304" pitchFamily="18" charset="0"/>
                <a:cs typeface="Times New Roman" panose="02020603050405020304" pitchFamily="18" charset="0"/>
              </a:rPr>
              <a:t>描述了抑制效应的浓度，而</a:t>
            </a:r>
            <a:r>
              <a:rPr lang="en-US" altLang="zh-CN" sz="1600" i="0" dirty="0">
                <a:solidFill>
                  <a:srgbClr val="404040"/>
                </a:solidFill>
                <a:effectLst/>
                <a:latin typeface="Times New Roman" panose="02020603050405020304" pitchFamily="18" charset="0"/>
                <a:cs typeface="Times New Roman" panose="02020603050405020304" pitchFamily="18" charset="0"/>
              </a:rPr>
              <a:t>EC50</a:t>
            </a:r>
            <a:r>
              <a:rPr lang="zh-CN" altLang="en-US" sz="1600" i="0" dirty="0">
                <a:solidFill>
                  <a:srgbClr val="404040"/>
                </a:solidFill>
                <a:effectLst/>
                <a:latin typeface="Times New Roman" panose="02020603050405020304" pitchFamily="18" charset="0"/>
                <a:cs typeface="Times New Roman" panose="02020603050405020304" pitchFamily="18" charset="0"/>
              </a:rPr>
              <a:t>描述了激活效应的浓度。</a:t>
            </a:r>
            <a:r>
              <a:rPr lang="en-US" altLang="zh-CN" sz="1600" i="0" u="sng" dirty="0">
                <a:solidFill>
                  <a:srgbClr val="C00000"/>
                </a:solidFill>
                <a:effectLst/>
                <a:latin typeface="Times New Roman" panose="02020603050405020304" pitchFamily="18" charset="0"/>
                <a:cs typeface="Times New Roman" panose="02020603050405020304" pitchFamily="18" charset="0"/>
              </a:rPr>
              <a:t>IC50</a:t>
            </a:r>
            <a:r>
              <a:rPr lang="zh-CN" altLang="en-US" sz="1600" i="0" u="sng" dirty="0">
                <a:solidFill>
                  <a:srgbClr val="C00000"/>
                </a:solidFill>
                <a:effectLst/>
                <a:latin typeface="Times New Roman" panose="02020603050405020304" pitchFamily="18" charset="0"/>
                <a:cs typeface="Times New Roman" panose="02020603050405020304" pitchFamily="18" charset="0"/>
              </a:rPr>
              <a:t>值在药物敏感性分析中最常用。</a:t>
            </a:r>
            <a:endParaRPr lang="zh-CN" altLang="en-US" sz="1600" u="sng"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4885817" cy="400110"/>
          </a:xfrm>
          <a:prstGeom prst="rect">
            <a:avLst/>
          </a:prstGeom>
          <a:noFill/>
        </p:spPr>
        <p:txBody>
          <a:bodyPr wrap="square" rtlCol="0">
            <a:spAutoFit/>
          </a:bodyPr>
          <a:lstStyle/>
          <a:p>
            <a:r>
              <a:rPr lang="zh-CN" altLang="en-US" sz="2000" b="1" dirty="0">
                <a:solidFill>
                  <a:srgbClr val="FF0000"/>
                </a:solidFill>
                <a:latin typeface="+mj-ea"/>
                <a:ea typeface="+mj-ea"/>
              </a:rPr>
              <a:t>初步理解药物敏感性分析</a:t>
            </a:r>
            <a:endParaRPr lang="zh-CN" altLang="en-US" sz="2000" b="1" dirty="0">
              <a:solidFill>
                <a:srgbClr val="FF0000"/>
              </a:solidFill>
              <a:latin typeface="+mj-ea"/>
              <a:ea typeface="+mj-ea"/>
            </a:endParaRPr>
          </a:p>
        </p:txBody>
      </p:sp>
      <p:sp>
        <p:nvSpPr>
          <p:cNvPr id="6" name="文本框 5"/>
          <p:cNvSpPr txBox="1"/>
          <p:nvPr/>
        </p:nvSpPr>
        <p:spPr>
          <a:xfrm>
            <a:off x="800100" y="1567053"/>
            <a:ext cx="10428732" cy="5034070"/>
          </a:xfrm>
          <a:prstGeom prst="rect">
            <a:avLst/>
          </a:prstGeom>
          <a:noFill/>
        </p:spPr>
        <p:txBody>
          <a:bodyPr wrap="square" rtlCol="0">
            <a:spAutoFit/>
          </a:bodyPr>
          <a:lstStyle/>
          <a:p>
            <a:r>
              <a:rPr lang="zh-CN" altLang="en-US" b="1" i="0" dirty="0">
                <a:effectLst/>
                <a:latin typeface="Times New Roman" panose="02020603050405020304" pitchFamily="18" charset="0"/>
                <a:cs typeface="Times New Roman" panose="02020603050405020304" pitchFamily="18" charset="0"/>
              </a:rPr>
              <a:t>条件：</a:t>
            </a:r>
            <a:endParaRPr lang="en-US" altLang="zh-CN" sz="1600" b="1" i="0" dirty="0">
              <a:effectLst/>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ü"/>
            </a:pPr>
            <a:r>
              <a:rPr lang="zh-CN" altLang="en-US" sz="1600" i="0" dirty="0">
                <a:effectLst/>
                <a:latin typeface="Times New Roman" panose="02020603050405020304" pitchFamily="18" charset="0"/>
                <a:cs typeface="Times New Roman" panose="02020603050405020304" pitchFamily="18" charset="0"/>
              </a:rPr>
              <a:t>药物敏感性分析依赖于</a:t>
            </a:r>
            <a:r>
              <a:rPr lang="zh-CN" altLang="en-US" sz="1600" i="0" u="sng" dirty="0">
                <a:solidFill>
                  <a:srgbClr val="0070C0"/>
                </a:solidFill>
                <a:effectLst/>
                <a:latin typeface="Times New Roman" panose="02020603050405020304" pitchFamily="18" charset="0"/>
                <a:cs typeface="Times New Roman" panose="02020603050405020304" pitchFamily="18" charset="0"/>
              </a:rPr>
              <a:t>已经发布</a:t>
            </a:r>
            <a:r>
              <a:rPr lang="zh-CN" altLang="en-US" sz="1600" i="0" dirty="0">
                <a:effectLst/>
                <a:latin typeface="Times New Roman" panose="02020603050405020304" pitchFamily="18" charset="0"/>
                <a:cs typeface="Times New Roman" panose="02020603050405020304" pitchFamily="18" charset="0"/>
              </a:rPr>
              <a:t>的药物相关的数据库，如</a:t>
            </a:r>
            <a:r>
              <a:rPr lang="en-US" altLang="zh-CN" sz="1600" b="0" i="0" dirty="0">
                <a:solidFill>
                  <a:srgbClr val="191B1F"/>
                </a:solidFill>
                <a:effectLst/>
                <a:latin typeface="-apple-system"/>
              </a:rPr>
              <a:t>GDSC</a:t>
            </a:r>
            <a:r>
              <a:rPr lang="zh-CN" altLang="en-US" sz="1600" b="0" i="0" dirty="0">
                <a:solidFill>
                  <a:srgbClr val="191B1F"/>
                </a:solidFill>
                <a:effectLst/>
                <a:latin typeface="-apple-system"/>
              </a:rPr>
              <a:t>、</a:t>
            </a:r>
            <a:r>
              <a:rPr lang="en-US" altLang="zh-CN" sz="1600" b="0" i="0" dirty="0">
                <a:solidFill>
                  <a:srgbClr val="191B1F"/>
                </a:solidFill>
                <a:effectLst/>
                <a:latin typeface="-apple-system"/>
              </a:rPr>
              <a:t>CTRP</a:t>
            </a:r>
            <a:r>
              <a:rPr lang="zh-CN" altLang="en-US" sz="1600" b="0" i="0" dirty="0">
                <a:solidFill>
                  <a:srgbClr val="191B1F"/>
                </a:solidFill>
                <a:effectLst/>
                <a:latin typeface="-apple-system"/>
              </a:rPr>
              <a:t>、</a:t>
            </a:r>
            <a:r>
              <a:rPr lang="en-US" altLang="zh-CN" sz="1600" b="0" i="0" dirty="0">
                <a:solidFill>
                  <a:srgbClr val="191B1F"/>
                </a:solidFill>
                <a:effectLst/>
                <a:latin typeface="-apple-system"/>
              </a:rPr>
              <a:t>CCLE</a:t>
            </a:r>
            <a:r>
              <a:rPr lang="zh-CN" altLang="en-US" sz="1600" b="0" i="0" dirty="0">
                <a:solidFill>
                  <a:srgbClr val="191B1F"/>
                </a:solidFill>
                <a:effectLst/>
                <a:latin typeface="-apple-system"/>
              </a:rPr>
              <a:t>等</a:t>
            </a:r>
            <a:r>
              <a:rPr lang="zh-CN" altLang="en-US" sz="1600" i="0" dirty="0">
                <a:effectLst/>
                <a:latin typeface="Times New Roman" panose="02020603050405020304" pitchFamily="18" charset="0"/>
                <a:cs typeface="Times New Roman" panose="02020603050405020304" pitchFamily="18" charset="0"/>
              </a:rPr>
              <a:t>。</a:t>
            </a:r>
            <a:endParaRPr lang="en-US" altLang="zh-CN" sz="1600" i="0" dirty="0">
              <a:effectLst/>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ü"/>
            </a:pPr>
            <a:r>
              <a:rPr lang="zh-CN" altLang="en-US" sz="1600" dirty="0">
                <a:latin typeface="Times New Roman" panose="02020603050405020304" pitchFamily="18" charset="0"/>
                <a:cs typeface="Times New Roman" panose="02020603050405020304" pitchFamily="18" charset="0"/>
              </a:rPr>
              <a:t>分析</a:t>
            </a:r>
            <a:r>
              <a:rPr lang="zh-CN" altLang="en-US" sz="1600" u="sng" dirty="0">
                <a:solidFill>
                  <a:srgbClr val="0070C0"/>
                </a:solidFill>
                <a:latin typeface="Times New Roman" panose="02020603050405020304" pitchFamily="18" charset="0"/>
                <a:cs typeface="Times New Roman" panose="02020603050405020304" pitchFamily="18" charset="0"/>
              </a:rPr>
              <a:t>基于</a:t>
            </a:r>
            <a:r>
              <a:rPr lang="en-US" altLang="zh-CN" sz="1600" u="sng" dirty="0">
                <a:solidFill>
                  <a:srgbClr val="0070C0"/>
                </a:solidFill>
                <a:latin typeface="Times New Roman" panose="02020603050405020304" pitchFamily="18" charset="0"/>
                <a:cs typeface="Times New Roman" panose="02020603050405020304" pitchFamily="18" charset="0"/>
              </a:rPr>
              <a:t>R</a:t>
            </a:r>
            <a:r>
              <a:rPr lang="zh-CN" altLang="en-US" sz="1600" u="sng" dirty="0">
                <a:solidFill>
                  <a:srgbClr val="0070C0"/>
                </a:solidFill>
                <a:latin typeface="Times New Roman" panose="02020603050405020304" pitchFamily="18" charset="0"/>
                <a:cs typeface="Times New Roman" panose="02020603050405020304" pitchFamily="18" charset="0"/>
              </a:rPr>
              <a:t>包</a:t>
            </a:r>
            <a:r>
              <a:rPr lang="zh-CN" altLang="en-US" sz="1600" dirty="0">
                <a:latin typeface="Times New Roman" panose="02020603050405020304" pitchFamily="18" charset="0"/>
                <a:cs typeface="Times New Roman" panose="02020603050405020304" pitchFamily="18" charset="0"/>
              </a:rPr>
              <a:t>通过</a:t>
            </a:r>
            <a:r>
              <a:rPr lang="en-US" altLang="zh-CN" sz="1600" dirty="0">
                <a:latin typeface="Times New Roman" panose="02020603050405020304" pitchFamily="18" charset="0"/>
                <a:cs typeface="Times New Roman" panose="02020603050405020304" pitchFamily="18" charset="0"/>
              </a:rPr>
              <a:t>R</a:t>
            </a:r>
            <a:r>
              <a:rPr lang="zh-CN" altLang="en-US" sz="1600" dirty="0">
                <a:latin typeface="Times New Roman" panose="02020603050405020304" pitchFamily="18" charset="0"/>
                <a:cs typeface="Times New Roman" panose="02020603050405020304" pitchFamily="18" charset="0"/>
              </a:rPr>
              <a:t>语言实现，需具备一定</a:t>
            </a:r>
            <a:r>
              <a:rPr lang="en-US" altLang="zh-CN" sz="1600" dirty="0">
                <a:latin typeface="Times New Roman" panose="02020603050405020304" pitchFamily="18" charset="0"/>
                <a:cs typeface="Times New Roman" panose="02020603050405020304" pitchFamily="18" charset="0"/>
              </a:rPr>
              <a:t>R</a:t>
            </a:r>
            <a:r>
              <a:rPr lang="zh-CN" altLang="en-US" sz="1600" dirty="0">
                <a:latin typeface="Times New Roman" panose="02020603050405020304" pitchFamily="18" charset="0"/>
                <a:cs typeface="Times New Roman" panose="02020603050405020304" pitchFamily="18" charset="0"/>
              </a:rPr>
              <a:t>语言编程基础。</a:t>
            </a:r>
            <a:endParaRPr lang="en-US" altLang="zh-CN" sz="1600"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过程：</a:t>
            </a:r>
            <a:endParaRPr lang="en-US" altLang="zh-CN" b="1"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r>
              <a:rPr lang="zh-CN" altLang="en-US" sz="1600" dirty="0">
                <a:latin typeface="Times New Roman" panose="02020603050405020304" pitchFamily="18" charset="0"/>
                <a:cs typeface="Times New Roman" panose="02020603050405020304" pitchFamily="18" charset="0"/>
              </a:rPr>
              <a:t>通过已有的药物数据库下载</a:t>
            </a:r>
            <a:r>
              <a:rPr lang="zh-CN" altLang="en-US" sz="1600" u="sng" dirty="0">
                <a:solidFill>
                  <a:srgbClr val="0070C0"/>
                </a:solidFill>
                <a:latin typeface="Times New Roman" panose="02020603050405020304" pitchFamily="18" charset="0"/>
                <a:cs typeface="Times New Roman" panose="02020603050405020304" pitchFamily="18" charset="0"/>
              </a:rPr>
              <a:t>两种数据</a:t>
            </a:r>
            <a:r>
              <a:rPr lang="zh-CN" altLang="en-US" sz="1600" dirty="0">
                <a:latin typeface="Times New Roman" panose="02020603050405020304" pitchFamily="18" charset="0"/>
                <a:cs typeface="Times New Roman" panose="02020603050405020304" pitchFamily="18" charset="0"/>
              </a:rPr>
              <a:t>：基因在细胞系中的表达谱、药物在细胞系中的</a:t>
            </a:r>
            <a:r>
              <a:rPr lang="en-US" altLang="zh-CN" sz="1600" dirty="0">
                <a:latin typeface="Times New Roman" panose="02020603050405020304" pitchFamily="18" charset="0"/>
                <a:cs typeface="Times New Roman" panose="02020603050405020304" pitchFamily="18" charset="0"/>
              </a:rPr>
              <a:t>IC50</a:t>
            </a:r>
            <a:r>
              <a:rPr lang="zh-CN" altLang="en-US" sz="1600" dirty="0">
                <a:latin typeface="Times New Roman" panose="02020603050405020304" pitchFamily="18" charset="0"/>
                <a:cs typeface="Times New Roman" panose="02020603050405020304" pitchFamily="18" charset="0"/>
              </a:rPr>
              <a:t>值。</a:t>
            </a: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r>
              <a:rPr lang="zh-CN" altLang="en-US" sz="1600" dirty="0">
                <a:latin typeface="Times New Roman" panose="02020603050405020304" pitchFamily="18" charset="0"/>
                <a:cs typeface="Times New Roman" panose="02020603050405020304" pitchFamily="18" charset="0"/>
              </a:rPr>
              <a:t>以</a:t>
            </a:r>
            <a:r>
              <a:rPr lang="zh-CN" altLang="en-US" sz="1600" u="sng" dirty="0">
                <a:solidFill>
                  <a:srgbClr val="0070C0"/>
                </a:solidFill>
                <a:latin typeface="Times New Roman" panose="02020603050405020304" pitchFamily="18" charset="0"/>
                <a:cs typeface="Times New Roman" panose="02020603050405020304" pitchFamily="18" charset="0"/>
              </a:rPr>
              <a:t>细胞系</a:t>
            </a:r>
            <a:r>
              <a:rPr lang="zh-CN" altLang="en-US" sz="1600" dirty="0">
                <a:latin typeface="Times New Roman" panose="02020603050405020304" pitchFamily="18" charset="0"/>
                <a:cs typeface="Times New Roman" panose="02020603050405020304" pitchFamily="18" charset="0"/>
              </a:rPr>
              <a:t>为媒介，计算出基因表达和药物反应关系的</a:t>
            </a:r>
            <a:r>
              <a:rPr lang="zh-CN" altLang="en-US" sz="1600" u="sng" dirty="0">
                <a:solidFill>
                  <a:srgbClr val="FF0000"/>
                </a:solidFill>
                <a:latin typeface="Times New Roman" panose="02020603050405020304" pitchFamily="18" charset="0"/>
                <a:cs typeface="Times New Roman" panose="02020603050405020304" pitchFamily="18" charset="0"/>
              </a:rPr>
              <a:t>数学模型</a:t>
            </a:r>
            <a:r>
              <a:rPr lang="zh-CN" altLang="en-US" sz="1600" dirty="0">
                <a:latin typeface="Times New Roman" panose="02020603050405020304" pitchFamily="18" charset="0"/>
                <a:cs typeface="Times New Roman" panose="02020603050405020304" pitchFamily="18" charset="0"/>
              </a:rPr>
              <a:t>。</a:t>
            </a: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r>
              <a:rPr lang="zh-CN" altLang="en-US" sz="1600" dirty="0">
                <a:latin typeface="Times New Roman" panose="02020603050405020304" pitchFamily="18" charset="0"/>
                <a:cs typeface="Times New Roman" panose="02020603050405020304" pitchFamily="18" charset="0"/>
              </a:rPr>
              <a:t>当给出新的</a:t>
            </a:r>
            <a:r>
              <a:rPr lang="en-US" altLang="zh-CN" sz="1600" dirty="0">
                <a:latin typeface="Times New Roman" panose="02020603050405020304" pitchFamily="18" charset="0"/>
                <a:cs typeface="Times New Roman" panose="02020603050405020304" pitchFamily="18" charset="0"/>
              </a:rPr>
              <a:t>bulk-seq</a:t>
            </a:r>
            <a:r>
              <a:rPr lang="zh-CN" altLang="en-US" sz="1600" dirty="0">
                <a:latin typeface="Times New Roman" panose="02020603050405020304" pitchFamily="18" charset="0"/>
                <a:cs typeface="Times New Roman" panose="02020603050405020304" pitchFamily="18" charset="0"/>
              </a:rPr>
              <a:t>的基因表达谱时，将样本的基因表达值作为</a:t>
            </a:r>
            <a:r>
              <a:rPr lang="zh-CN" altLang="en-US" sz="1600" u="sng" dirty="0">
                <a:solidFill>
                  <a:srgbClr val="FF0000"/>
                </a:solidFill>
                <a:latin typeface="Times New Roman" panose="02020603050405020304" pitchFamily="18" charset="0"/>
                <a:cs typeface="Times New Roman" panose="02020603050405020304" pitchFamily="18" charset="0"/>
              </a:rPr>
              <a:t>模型</a:t>
            </a:r>
            <a:r>
              <a:rPr lang="zh-CN" altLang="en-US" sz="1600" dirty="0">
                <a:latin typeface="Times New Roman" panose="02020603050405020304" pitchFamily="18" charset="0"/>
                <a:cs typeface="Times New Roman" panose="02020603050405020304" pitchFamily="18" charset="0"/>
              </a:rPr>
              <a:t>的输入，得到样本在不同药物处理下的药物敏感性得分</a:t>
            </a:r>
            <a:r>
              <a:rPr lang="en-US" altLang="zh-CN" sz="1600" dirty="0">
                <a:latin typeface="Times New Roman" panose="02020603050405020304" pitchFamily="18" charset="0"/>
                <a:cs typeface="Times New Roman" panose="02020603050405020304" pitchFamily="18" charset="0"/>
              </a:rPr>
              <a:t>(IC50</a:t>
            </a:r>
            <a:r>
              <a:rPr lang="zh-CN" altLang="en-US" sz="1600" dirty="0">
                <a:latin typeface="Times New Roman" panose="02020603050405020304" pitchFamily="18" charset="0"/>
                <a:cs typeface="Times New Roman" panose="02020603050405020304" pitchFamily="18" charset="0"/>
              </a:rPr>
              <a:t>值</a:t>
            </a:r>
            <a:r>
              <a:rPr lang="en-US" altLang="zh-CN" sz="1600" dirty="0">
                <a:latin typeface="Times New Roman" panose="02020603050405020304" pitchFamily="18" charset="0"/>
                <a:cs typeface="Times New Roman" panose="02020603050405020304" pitchFamily="18" charset="0"/>
              </a:rPr>
              <a:t>)</a:t>
            </a:r>
            <a:r>
              <a:rPr lang="zh-CN" altLang="en-US" sz="1600" dirty="0">
                <a:latin typeface="Times New Roman" panose="02020603050405020304" pitchFamily="18" charset="0"/>
                <a:cs typeface="Times New Roman" panose="02020603050405020304" pitchFamily="18" charset="0"/>
              </a:rPr>
              <a:t>。</a:t>
            </a:r>
            <a:endParaRPr lang="en-US" altLang="zh-CN" sz="16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4"/>
          <a:stretch>
            <a:fillRect/>
          </a:stretch>
        </p:blipFill>
        <p:spPr>
          <a:xfrm>
            <a:off x="1250669" y="3314456"/>
            <a:ext cx="4604649" cy="1766352"/>
          </a:xfrm>
          <a:prstGeom prst="rect">
            <a:avLst/>
          </a:prstGeom>
        </p:spPr>
      </p:pic>
      <p:pic>
        <p:nvPicPr>
          <p:cNvPr id="7" name="图片 6"/>
          <p:cNvPicPr>
            <a:picLocks noChangeAspect="1"/>
          </p:cNvPicPr>
          <p:nvPr/>
        </p:nvPicPr>
        <p:blipFill>
          <a:blip r:embed="rId5"/>
          <a:stretch>
            <a:fillRect/>
          </a:stretch>
        </p:blipFill>
        <p:spPr>
          <a:xfrm>
            <a:off x="6220079" y="3300367"/>
            <a:ext cx="3710305" cy="178668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图片 4"/>
          <p:cNvPicPr>
            <a:picLocks noChangeAspect="1"/>
          </p:cNvPicPr>
          <p:nvPr/>
        </p:nvPicPr>
        <p:blipFill>
          <a:blip r:embed="rId1"/>
          <a:srcRect t="51595"/>
          <a:stretch>
            <a:fillRect/>
          </a:stretch>
        </p:blipFill>
        <p:spPr>
          <a:xfrm>
            <a:off x="9333230" y="158750"/>
            <a:ext cx="2858770" cy="701675"/>
          </a:xfrm>
          <a:prstGeom prst="rect">
            <a:avLst/>
          </a:prstGeom>
          <a:noFill/>
          <a:ln w="9525">
            <a:noFill/>
          </a:ln>
        </p:spPr>
      </p:pic>
      <p:pic>
        <p:nvPicPr>
          <p:cNvPr id="1027" name="Picture 3"/>
          <p:cNvPicPr>
            <a:picLocks noChangeAspect="1" noChangeArrowheads="1"/>
          </p:cNvPicPr>
          <p:nvPr/>
        </p:nvPicPr>
        <p:blipFill>
          <a:blip r:embed="rId2"/>
          <a:srcRect/>
          <a:stretch>
            <a:fillRect/>
          </a:stretch>
        </p:blipFill>
        <p:spPr bwMode="auto">
          <a:xfrm>
            <a:off x="1327785" y="0"/>
            <a:ext cx="9144000" cy="6858000"/>
          </a:xfrm>
          <a:prstGeom prst="rect">
            <a:avLst/>
          </a:prstGeom>
          <a:noFill/>
          <a:ln w="9525">
            <a:noFill/>
            <a:miter lim="800000"/>
            <a:headEnd/>
            <a:tailEnd/>
          </a:ln>
          <a:effectLst/>
        </p:spPr>
      </p:pic>
      <p:sp>
        <p:nvSpPr>
          <p:cNvPr id="3" name="内容占位符 2"/>
          <p:cNvSpPr>
            <a:spLocks noGrp="1"/>
          </p:cNvSpPr>
          <p:nvPr>
            <p:ph idx="1"/>
          </p:nvPr>
        </p:nvSpPr>
        <p:spPr>
          <a:xfrm>
            <a:off x="1166778" y="1428736"/>
            <a:ext cx="7215238" cy="285752"/>
          </a:xfrm>
        </p:spPr>
        <p:txBody>
          <a:bodyPr>
            <a:noAutofit/>
          </a:bodyPr>
          <a:lstStyle/>
          <a:p>
            <a:r>
              <a:rPr lang="zh-CN" altLang="en-US" sz="1400" dirty="0" smtClean="0">
                <a:solidFill>
                  <a:srgbClr val="C00000"/>
                </a:solidFill>
                <a:latin typeface="宋体" panose="02010600030101010101" pitchFamily="2" charset="-122"/>
                <a:ea typeface="宋体" panose="02010600030101010101" pitchFamily="2" charset="-122"/>
              </a:rPr>
              <a:t>主页    药物    特征   细胞系               下载</a:t>
            </a:r>
            <a:endParaRPr lang="zh-CN" altLang="en-US" sz="1400" dirty="0">
              <a:solidFill>
                <a:srgbClr val="C00000"/>
              </a:solidFill>
              <a:latin typeface="宋体" panose="02010600030101010101" pitchFamily="2" charset="-122"/>
              <a:ea typeface="宋体" panose="02010600030101010101" pitchFamily="2" charset="-122"/>
            </a:endParaRPr>
          </a:p>
        </p:txBody>
      </p:sp>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2" name="组合 1"/>
          <p:cNvGrpSpPr/>
          <p:nvPr/>
        </p:nvGrpSpPr>
        <p:grpSpPr>
          <a:xfrm>
            <a:off x="479425" y="1268730"/>
            <a:ext cx="514350" cy="131445"/>
            <a:chOff x="1040" y="4802"/>
            <a:chExt cx="810" cy="207"/>
          </a:xfrm>
        </p:grpSpPr>
        <p:sp>
          <p:nvSpPr>
            <p:cNvPr id="8" name="标题 1"/>
            <p:cNvSpPr txBox="1"/>
            <p:nvPr>
              <p:custDataLst>
                <p:tags r:id="rId3"/>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4"/>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800140" y="1028886"/>
            <a:ext cx="108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1"/>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4885817" cy="400110"/>
          </a:xfrm>
          <a:prstGeom prst="rect">
            <a:avLst/>
          </a:prstGeom>
          <a:noFill/>
        </p:spPr>
        <p:txBody>
          <a:bodyPr wrap="square" rtlCol="0">
            <a:spAutoFit/>
          </a:bodyPr>
          <a:lstStyle/>
          <a:p>
            <a:r>
              <a:rPr lang="zh-CN" altLang="en-US" sz="2000" b="1" dirty="0">
                <a:solidFill>
                  <a:srgbClr val="FF0000"/>
                </a:solidFill>
                <a:latin typeface="+mj-ea"/>
                <a:ea typeface="+mj-ea"/>
              </a:rPr>
              <a:t>药物相关数据库简介</a:t>
            </a:r>
            <a:endParaRPr lang="zh-CN" altLang="en-US" sz="2000" b="1" dirty="0">
              <a:solidFill>
                <a:srgbClr val="FF0000"/>
              </a:solidFill>
              <a:latin typeface="+mj-ea"/>
              <a:ea typeface="+mj-ea"/>
            </a:endParaRPr>
          </a:p>
        </p:txBody>
      </p:sp>
      <p:sp>
        <p:nvSpPr>
          <p:cNvPr id="6" name="文本框 5"/>
          <p:cNvSpPr txBox="1"/>
          <p:nvPr/>
        </p:nvSpPr>
        <p:spPr>
          <a:xfrm>
            <a:off x="800100" y="1503045"/>
            <a:ext cx="10565892" cy="4862870"/>
          </a:xfrm>
          <a:prstGeom prst="rect">
            <a:avLst/>
          </a:prstGeom>
          <a:noFill/>
        </p:spPr>
        <p:txBody>
          <a:bodyPr wrap="square" rtlCol="0">
            <a:spAutoFit/>
          </a:bodyPr>
          <a:lstStyle/>
          <a:p>
            <a:pPr marL="285750" indent="-285750" algn="l">
              <a:lnSpc>
                <a:spcPct val="150000"/>
              </a:lnSpc>
              <a:buFont typeface="Wingdings" panose="05000000000000000000" pitchFamily="2" charset="2"/>
              <a:buChar char="Ø"/>
            </a:pPr>
            <a:r>
              <a:rPr lang="en-US" altLang="zh-CN" b="1" i="0" dirty="0">
                <a:solidFill>
                  <a:srgbClr val="0070C0"/>
                </a:solidFill>
                <a:effectLst/>
                <a:latin typeface="Times New Roman" panose="02020603050405020304" pitchFamily="18" charset="0"/>
                <a:cs typeface="Times New Roman" panose="02020603050405020304" pitchFamily="18" charset="0"/>
              </a:rPr>
              <a:t>GDSC</a:t>
            </a:r>
            <a:r>
              <a:rPr lang="zh-CN" altLang="en-US" b="1" i="0" dirty="0">
                <a:solidFill>
                  <a:srgbClr val="0070C0"/>
                </a:solidFill>
                <a:effectLst/>
                <a:latin typeface="Times New Roman" panose="02020603050405020304" pitchFamily="18" charset="0"/>
                <a:cs typeface="Times New Roman" panose="02020603050405020304" pitchFamily="18" charset="0"/>
              </a:rPr>
              <a:t>：</a:t>
            </a:r>
            <a:endParaRPr lang="en-US" altLang="zh-CN" b="1" i="0" dirty="0">
              <a:solidFill>
                <a:srgbClr val="0070C0"/>
              </a:solidFill>
              <a:effectLst/>
              <a:latin typeface="Times New Roman" panose="02020603050405020304" pitchFamily="18" charset="0"/>
              <a:cs typeface="Times New Roman" panose="02020603050405020304" pitchFamily="18" charset="0"/>
            </a:endParaRPr>
          </a:p>
          <a:p>
            <a:pPr algn="l"/>
            <a:r>
              <a:rPr lang="zh-CN" altLang="en-US" sz="1600" b="1" i="0" dirty="0">
                <a:solidFill>
                  <a:srgbClr val="007AAA"/>
                </a:solidFill>
                <a:effectLst/>
                <a:latin typeface="Times New Roman" panose="02020603050405020304" pitchFamily="18" charset="0"/>
                <a:cs typeface="Times New Roman" panose="02020603050405020304" pitchFamily="18" charset="0"/>
              </a:rPr>
              <a:t>    </a:t>
            </a:r>
            <a:r>
              <a:rPr lang="zh-CN" altLang="en-US" sz="1600" i="0" u="sng" dirty="0">
                <a:solidFill>
                  <a:srgbClr val="0070C0"/>
                </a:solidFill>
                <a:effectLst/>
                <a:latin typeface="Times New Roman" panose="02020603050405020304" pitchFamily="18" charset="0"/>
                <a:cs typeface="Times New Roman" panose="02020603050405020304" pitchFamily="18" charset="0"/>
              </a:rPr>
              <a:t>肿瘤药敏多组学数据库</a:t>
            </a:r>
            <a:r>
              <a:rPr lang="zh-CN" altLang="en-US" sz="1600" i="0" dirty="0">
                <a:effectLst/>
                <a:latin typeface="Times New Roman" panose="02020603050405020304" pitchFamily="18" charset="0"/>
                <a:cs typeface="Times New Roman" panose="02020603050405020304" pitchFamily="18" charset="0"/>
              </a:rPr>
              <a:t>（</a:t>
            </a:r>
            <a:r>
              <a:rPr lang="en-US" altLang="zh-CN" sz="1600" i="0" dirty="0">
                <a:effectLst/>
                <a:latin typeface="Times New Roman" panose="02020603050405020304" pitchFamily="18" charset="0"/>
                <a:cs typeface="Times New Roman" panose="02020603050405020304" pitchFamily="18" charset="0"/>
              </a:rPr>
              <a:t>GDSC</a:t>
            </a:r>
            <a:r>
              <a:rPr lang="zh-CN" altLang="en-US" sz="1600" i="0" dirty="0">
                <a:effectLst/>
                <a:latin typeface="Times New Roman" panose="02020603050405020304" pitchFamily="18" charset="0"/>
                <a:cs typeface="Times New Roman" panose="02020603050405020304" pitchFamily="18" charset="0"/>
              </a:rPr>
              <a:t>数据库</a:t>
            </a:r>
            <a:r>
              <a:rPr lang="en-US" altLang="zh-CN" sz="1600" i="0" dirty="0">
                <a:effectLst/>
                <a:latin typeface="Times New Roman" panose="02020603050405020304" pitchFamily="18" charset="0"/>
                <a:cs typeface="Times New Roman" panose="02020603050405020304" pitchFamily="18" charset="0"/>
                <a:hlinkClick r:id="rId2"/>
              </a:rPr>
              <a:t>https://www.cancerrxgene.org/</a:t>
            </a:r>
            <a:r>
              <a:rPr lang="en-US" altLang="zh-CN" sz="1600" i="0" dirty="0">
                <a:effectLst/>
                <a:latin typeface="Times New Roman" panose="02020603050405020304" pitchFamily="18" charset="0"/>
                <a:cs typeface="Times New Roman" panose="02020603050405020304" pitchFamily="18" charset="0"/>
              </a:rPr>
              <a:t> </a:t>
            </a:r>
            <a:r>
              <a:rPr lang="zh-CN" altLang="en-US" sz="1600" i="0" dirty="0">
                <a:effectLst/>
                <a:latin typeface="Times New Roman" panose="02020603050405020304" pitchFamily="18" charset="0"/>
                <a:cs typeface="Times New Roman" panose="02020603050405020304" pitchFamily="18" charset="0"/>
              </a:rPr>
              <a:t>）</a:t>
            </a:r>
            <a:r>
              <a:rPr lang="zh-CN" altLang="en-US" sz="1600" i="0" u="sng" dirty="0">
                <a:solidFill>
                  <a:srgbClr val="0070C0"/>
                </a:solidFill>
                <a:effectLst/>
                <a:latin typeface="Times New Roman" panose="02020603050405020304" pitchFamily="18" charset="0"/>
                <a:cs typeface="Times New Roman" panose="02020603050405020304" pitchFamily="18" charset="0"/>
              </a:rPr>
              <a:t>是肿瘤细胞药物敏感性和肿瘤治疗基因组数据最大公共资源</a:t>
            </a:r>
            <a:r>
              <a:rPr lang="zh-CN" altLang="en-US" sz="1600" b="1" u="sng" dirty="0">
                <a:solidFill>
                  <a:srgbClr val="666666"/>
                </a:solidFill>
                <a:latin typeface="Times New Roman" panose="02020603050405020304" pitchFamily="18" charset="0"/>
                <a:cs typeface="Times New Roman" panose="02020603050405020304" pitchFamily="18" charset="0"/>
              </a:rPr>
              <a:t>。</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是由</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Sanger</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研究所（英国）的癌症基因组项目与</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MGH</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麻省总医院癌症中心（美国）分子治疗中心之间的一项由</a:t>
            </a:r>
            <a:r>
              <a:rPr lang="en-US" altLang="zh-CN" sz="1600" i="0" dirty="0" err="1">
                <a:solidFill>
                  <a:schemeClr val="tx1">
                    <a:lumMod val="85000"/>
                    <a:lumOff val="15000"/>
                  </a:schemeClr>
                </a:solidFill>
                <a:effectLst/>
                <a:latin typeface="Times New Roman" panose="02020603050405020304" pitchFamily="18" charset="0"/>
                <a:cs typeface="Times New Roman" panose="02020603050405020304" pitchFamily="18" charset="0"/>
              </a:rPr>
              <a:t>Wellcome</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资助的合作项目的一部分。含有肿瘤细胞系抗癌药物敏感性数据和细胞系基因组学数据，致力于发现肿瘤治疗靶点以改善肿瘤治疗。</a:t>
            </a:r>
            <a:endPar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endParaRPr>
          </a:p>
          <a:p>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    </a:t>
            </a:r>
            <a:r>
              <a:rPr lang="en-US" altLang="zh-CN" sz="1600" i="0" u="sng" dirty="0">
                <a:solidFill>
                  <a:srgbClr val="0070C0"/>
                </a:solidFill>
                <a:effectLst/>
                <a:latin typeface="Times New Roman" panose="02020603050405020304" pitchFamily="18" charset="0"/>
                <a:cs typeface="Times New Roman" panose="02020603050405020304" pitchFamily="18" charset="0"/>
              </a:rPr>
              <a:t>GDSC</a:t>
            </a:r>
            <a:r>
              <a:rPr lang="zh-CN" altLang="en-US" sz="1600" i="0" u="sng" dirty="0">
                <a:solidFill>
                  <a:srgbClr val="0070C0"/>
                </a:solidFill>
                <a:effectLst/>
                <a:latin typeface="Times New Roman" panose="02020603050405020304" pitchFamily="18" charset="0"/>
                <a:cs typeface="Times New Roman" panose="02020603050405020304" pitchFamily="18" charset="0"/>
              </a:rPr>
              <a:t>内部由</a:t>
            </a:r>
            <a:r>
              <a:rPr lang="en-US" altLang="zh-CN" sz="1600" i="0" u="sng" dirty="0">
                <a:solidFill>
                  <a:srgbClr val="0070C0"/>
                </a:solidFill>
                <a:effectLst/>
                <a:latin typeface="Times New Roman" panose="02020603050405020304" pitchFamily="18" charset="0"/>
                <a:cs typeface="Times New Roman" panose="02020603050405020304" pitchFamily="18" charset="0"/>
              </a:rPr>
              <a:t>GDSC1</a:t>
            </a:r>
            <a:r>
              <a:rPr lang="zh-CN" altLang="en-US" sz="1600" i="0" u="sng" dirty="0">
                <a:solidFill>
                  <a:srgbClr val="0070C0"/>
                </a:solidFill>
                <a:effectLst/>
                <a:latin typeface="Times New Roman" panose="02020603050405020304" pitchFamily="18" charset="0"/>
                <a:cs typeface="Times New Roman" panose="02020603050405020304" pitchFamily="18" charset="0"/>
              </a:rPr>
              <a:t>和</a:t>
            </a:r>
            <a:r>
              <a:rPr lang="en-US" altLang="zh-CN" sz="1600" i="0" u="sng" dirty="0">
                <a:solidFill>
                  <a:srgbClr val="0070C0"/>
                </a:solidFill>
                <a:effectLst/>
                <a:latin typeface="Times New Roman" panose="02020603050405020304" pitchFamily="18" charset="0"/>
                <a:cs typeface="Times New Roman" panose="02020603050405020304" pitchFamily="18" charset="0"/>
              </a:rPr>
              <a:t>GDSC2</a:t>
            </a:r>
            <a:r>
              <a:rPr lang="zh-CN" altLang="en-US" sz="1600" i="0" u="sng" dirty="0">
                <a:solidFill>
                  <a:srgbClr val="0070C0"/>
                </a:solidFill>
                <a:effectLst/>
                <a:latin typeface="Times New Roman" panose="02020603050405020304" pitchFamily="18" charset="0"/>
                <a:cs typeface="Times New Roman" panose="02020603050405020304" pitchFamily="18" charset="0"/>
              </a:rPr>
              <a:t>两个数据库组成。</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GDSC1</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主要收录的是</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2010-2015</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年间的测序和试验结果。 最新版本的</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GDSC1</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包含有</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987</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个细胞系，</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367</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个抗癌化合物，以及</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310904</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个药物反应</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IC50</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值和</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AUC</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值</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GDSC2</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主要收录的是</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2015</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至今的测序和试验的结果。最新版本的</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GDSC2</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包含有</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809</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个细胞系，</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198</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个抗癌化合物，以及</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135242</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个药物反应</a:t>
            </a:r>
            <a:r>
              <a:rPr lang="en-US" altLang="zh-CN"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IC50</a:t>
            </a:r>
            <a:r>
              <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rPr>
              <a:t>值。</a:t>
            </a:r>
            <a:endParaRPr lang="zh-CN" altLang="en-US" sz="1600" i="0" dirty="0">
              <a:solidFill>
                <a:schemeClr val="tx1">
                  <a:lumMod val="85000"/>
                  <a:lumOff val="15000"/>
                </a:schemeClr>
              </a:solidFill>
              <a:effectLst/>
              <a:latin typeface="Times New Roman" panose="02020603050405020304" pitchFamily="18" charset="0"/>
              <a:cs typeface="Times New Roman" panose="02020603050405020304" pitchFamily="18" charset="0"/>
            </a:endParaRPr>
          </a:p>
          <a:p>
            <a:pPr marL="285750" indent="-285750">
              <a:lnSpc>
                <a:spcPct val="150000"/>
              </a:lnSpc>
              <a:buFont typeface="Wingdings" panose="05000000000000000000" pitchFamily="2" charset="2"/>
              <a:buChar char="Ø"/>
            </a:pPr>
            <a:r>
              <a:rPr lang="en-US" altLang="zh-CN" b="1" dirty="0">
                <a:solidFill>
                  <a:srgbClr val="0070C0"/>
                </a:solidFill>
                <a:latin typeface="Times New Roman" panose="02020603050405020304" pitchFamily="18" charset="0"/>
                <a:cs typeface="Times New Roman" panose="02020603050405020304" pitchFamily="18" charset="0"/>
              </a:rPr>
              <a:t>CTRP</a:t>
            </a:r>
            <a:r>
              <a:rPr lang="zh-CN" altLang="en-US" b="1" dirty="0">
                <a:solidFill>
                  <a:srgbClr val="0070C0"/>
                </a:solidFill>
                <a:latin typeface="Times New Roman" panose="02020603050405020304" pitchFamily="18" charset="0"/>
                <a:cs typeface="Times New Roman" panose="02020603050405020304" pitchFamily="18" charset="0"/>
              </a:rPr>
              <a:t>：</a:t>
            </a:r>
            <a:endParaRPr lang="en-US" altLang="zh-CN" b="1" dirty="0">
              <a:solidFill>
                <a:srgbClr val="0070C0"/>
              </a:solidFill>
              <a:latin typeface="Times New Roman" panose="02020603050405020304" pitchFamily="18" charset="0"/>
              <a:cs typeface="Times New Roman" panose="02020603050405020304" pitchFamily="18" charset="0"/>
            </a:endParaRPr>
          </a:p>
          <a:p>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    </a:t>
            </a:r>
            <a:r>
              <a:rPr lang="zh-CN" altLang="en-US" sz="1600" u="sng" dirty="0">
                <a:solidFill>
                  <a:srgbClr val="0070C0"/>
                </a:solidFill>
                <a:latin typeface="Times New Roman" panose="02020603050405020304" pitchFamily="18" charset="0"/>
                <a:cs typeface="Times New Roman" panose="02020603050405020304" pitchFamily="18" charset="0"/>
              </a:rPr>
              <a:t>癌细胞系治疗信息数据库</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a:t>
            </a:r>
            <a:r>
              <a:rPr lang="en-US" altLang="zh-CN" sz="1600" dirty="0">
                <a:solidFill>
                  <a:schemeClr val="tx1">
                    <a:lumMod val="85000"/>
                    <a:lumOff val="15000"/>
                  </a:schemeClr>
                </a:solidFill>
                <a:latin typeface="Times New Roman" panose="02020603050405020304" pitchFamily="18" charset="0"/>
                <a:cs typeface="Times New Roman" panose="02020603050405020304" pitchFamily="18" charset="0"/>
              </a:rPr>
              <a:t>CTRP</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数据库</a:t>
            </a:r>
            <a:r>
              <a:rPr lang="en-US" altLang="zh-CN" sz="1600" dirty="0">
                <a:solidFill>
                  <a:schemeClr val="tx1">
                    <a:lumMod val="85000"/>
                    <a:lumOff val="15000"/>
                  </a:schemeClr>
                </a:solidFill>
                <a:latin typeface="Times New Roman" panose="02020603050405020304" pitchFamily="18" charset="0"/>
                <a:cs typeface="Times New Roman" panose="02020603050405020304" pitchFamily="18" charset="0"/>
                <a:hlinkClick r:id="rId3"/>
              </a:rPr>
              <a:t>http://portals.broadinstitute.org/ctrp/</a:t>
            </a:r>
            <a:r>
              <a:rPr lang="en-US" altLang="zh-CN" sz="1600" dirty="0">
                <a:solidFill>
                  <a:schemeClr val="tx1">
                    <a:lumMod val="85000"/>
                    <a:lumOff val="15000"/>
                  </a:schemeClr>
                </a:solidFill>
                <a:latin typeface="Times New Roman" panose="02020603050405020304" pitchFamily="18" charset="0"/>
                <a:cs typeface="Times New Roman" panose="02020603050405020304" pitchFamily="18" charset="0"/>
              </a:rPr>
              <a:t> </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a:t>
            </a:r>
            <a:r>
              <a:rPr lang="zh-CN" altLang="en-US" sz="1600" u="sng" dirty="0">
                <a:solidFill>
                  <a:srgbClr val="0070C0"/>
                </a:solidFill>
                <a:latin typeface="Times New Roman" panose="02020603050405020304" pitchFamily="18" charset="0"/>
                <a:cs typeface="Times New Roman" panose="02020603050405020304" pitchFamily="18" charset="0"/>
              </a:rPr>
              <a:t>涵盖了</a:t>
            </a:r>
            <a:r>
              <a:rPr lang="en-US" altLang="zh-CN" sz="1600" u="sng" dirty="0">
                <a:solidFill>
                  <a:srgbClr val="0070C0"/>
                </a:solidFill>
                <a:latin typeface="Times New Roman" panose="02020603050405020304" pitchFamily="18" charset="0"/>
                <a:cs typeface="Times New Roman" panose="02020603050405020304" pitchFamily="18" charset="0"/>
              </a:rPr>
              <a:t>70,000</a:t>
            </a:r>
            <a:r>
              <a:rPr lang="zh-CN" altLang="en-US" sz="1600" u="sng" dirty="0">
                <a:solidFill>
                  <a:srgbClr val="0070C0"/>
                </a:solidFill>
                <a:latin typeface="Times New Roman" panose="02020603050405020304" pitchFamily="18" charset="0"/>
                <a:cs typeface="Times New Roman" panose="02020603050405020304" pitchFamily="18" charset="0"/>
              </a:rPr>
              <a:t>个癌细胞系化合物敏感性和遗传或谱系特征之间的联系</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，作为一个公共资源供世界各地的研究人员所用。研究人员可利用这一数据集来寻找不同癌症类型可供利用的治疗脆弱点</a:t>
            </a:r>
            <a:b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br>
            <a:br>
              <a:rPr lang="zh-CN" altLang="en-US" sz="1600" dirty="0">
                <a:latin typeface="Times New Roman" panose="02020603050405020304" pitchFamily="18" charset="0"/>
                <a:cs typeface="Times New Roman" panose="02020603050405020304" pitchFamily="18" charset="0"/>
              </a:rPr>
            </a:br>
            <a:r>
              <a:rPr lang="zh-CN" altLang="en-US" sz="1600" i="0" dirty="0">
                <a:solidFill>
                  <a:srgbClr val="C00000"/>
                </a:solidFill>
                <a:effectLst/>
                <a:latin typeface="Times New Roman" panose="02020603050405020304" pitchFamily="18" charset="0"/>
                <a:cs typeface="Times New Roman" panose="02020603050405020304" pitchFamily="18" charset="0"/>
              </a:rPr>
              <a:t>★ </a:t>
            </a:r>
            <a:r>
              <a:rPr lang="en-US" altLang="zh-CN" sz="1600" dirty="0">
                <a:solidFill>
                  <a:schemeClr val="tx1">
                    <a:lumMod val="85000"/>
                    <a:lumOff val="15000"/>
                  </a:schemeClr>
                </a:solidFill>
                <a:latin typeface="Times New Roman" panose="02020603050405020304" pitchFamily="18" charset="0"/>
                <a:cs typeface="Times New Roman" panose="02020603050405020304" pitchFamily="18" charset="0"/>
              </a:rPr>
              <a:t>GDSC</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和</a:t>
            </a:r>
            <a:r>
              <a:rPr lang="en-US" altLang="zh-CN" sz="1600" dirty="0">
                <a:solidFill>
                  <a:schemeClr val="tx1">
                    <a:lumMod val="85000"/>
                    <a:lumOff val="15000"/>
                  </a:schemeClr>
                </a:solidFill>
                <a:latin typeface="Times New Roman" panose="02020603050405020304" pitchFamily="18" charset="0"/>
                <a:cs typeface="Times New Roman" panose="02020603050405020304" pitchFamily="18" charset="0"/>
              </a:rPr>
              <a:t>STRP</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两个数据库都可以下载到</a:t>
            </a:r>
            <a:r>
              <a:rPr lang="zh-CN" altLang="en-US" sz="1600" u="sng" dirty="0">
                <a:solidFill>
                  <a:schemeClr val="tx1">
                    <a:lumMod val="85000"/>
                    <a:lumOff val="15000"/>
                  </a:schemeClr>
                </a:solidFill>
                <a:latin typeface="Times New Roman" panose="02020603050405020304" pitchFamily="18" charset="0"/>
                <a:cs typeface="Times New Roman" panose="02020603050405020304" pitchFamily="18" charset="0"/>
              </a:rPr>
              <a:t>基因在细胞系中的表达谱</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a:t>
            </a:r>
            <a:r>
              <a:rPr lang="zh-CN" altLang="en-US" sz="1600" u="sng" dirty="0">
                <a:solidFill>
                  <a:schemeClr val="tx1">
                    <a:lumMod val="85000"/>
                    <a:lumOff val="15000"/>
                  </a:schemeClr>
                </a:solidFill>
                <a:latin typeface="Times New Roman" panose="02020603050405020304" pitchFamily="18" charset="0"/>
                <a:cs typeface="Times New Roman" panose="02020603050405020304" pitchFamily="18" charset="0"/>
              </a:rPr>
              <a:t>药物在细胞系中的</a:t>
            </a:r>
            <a:r>
              <a:rPr lang="en-US" altLang="zh-CN" sz="1600" u="sng" dirty="0">
                <a:solidFill>
                  <a:schemeClr val="tx1">
                    <a:lumMod val="85000"/>
                    <a:lumOff val="15000"/>
                  </a:schemeClr>
                </a:solidFill>
                <a:latin typeface="Times New Roman" panose="02020603050405020304" pitchFamily="18" charset="0"/>
                <a:cs typeface="Times New Roman" panose="02020603050405020304" pitchFamily="18" charset="0"/>
              </a:rPr>
              <a:t>IC50</a:t>
            </a:r>
            <a:r>
              <a:rPr lang="zh-CN" altLang="en-US" sz="1600" u="sng" dirty="0">
                <a:solidFill>
                  <a:schemeClr val="tx1">
                    <a:lumMod val="85000"/>
                    <a:lumOff val="15000"/>
                  </a:schemeClr>
                </a:solidFill>
                <a:latin typeface="Times New Roman" panose="02020603050405020304" pitchFamily="18" charset="0"/>
                <a:cs typeface="Times New Roman" panose="02020603050405020304" pitchFamily="18" charset="0"/>
              </a:rPr>
              <a:t>值</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两种数据，</a:t>
            </a:r>
            <a:r>
              <a:rPr lang="zh-CN" altLang="en-US" sz="1600" u="sng" dirty="0">
                <a:solidFill>
                  <a:srgbClr val="C00000"/>
                </a:solidFill>
                <a:latin typeface="Times New Roman" panose="02020603050405020304" pitchFamily="18" charset="0"/>
                <a:cs typeface="Times New Roman" panose="02020603050405020304" pitchFamily="18" charset="0"/>
              </a:rPr>
              <a:t>是药物敏感性分析</a:t>
            </a:r>
            <a:r>
              <a:rPr lang="en-US" altLang="zh-CN" sz="1600" u="sng" dirty="0">
                <a:solidFill>
                  <a:srgbClr val="C00000"/>
                </a:solidFill>
                <a:latin typeface="Times New Roman" panose="02020603050405020304" pitchFamily="18" charset="0"/>
                <a:cs typeface="Times New Roman" panose="02020603050405020304" pitchFamily="18" charset="0"/>
              </a:rPr>
              <a:t>R</a:t>
            </a:r>
            <a:r>
              <a:rPr lang="zh-CN" altLang="en-US" sz="1600" u="sng" dirty="0">
                <a:solidFill>
                  <a:srgbClr val="C00000"/>
                </a:solidFill>
                <a:latin typeface="Times New Roman" panose="02020603050405020304" pitchFamily="18" charset="0"/>
                <a:cs typeface="Times New Roman" panose="02020603050405020304" pitchFamily="18" charset="0"/>
              </a:rPr>
              <a:t>包</a:t>
            </a:r>
            <a:r>
              <a:rPr lang="en-US" altLang="zh-CN" sz="1600" u="sng" dirty="0" err="1">
                <a:solidFill>
                  <a:srgbClr val="C00000"/>
                </a:solidFill>
                <a:latin typeface="Times New Roman" panose="02020603050405020304" pitchFamily="18" charset="0"/>
                <a:cs typeface="Times New Roman" panose="02020603050405020304" pitchFamily="18" charset="0"/>
              </a:rPr>
              <a:t>oncoPredict</a:t>
            </a:r>
            <a:r>
              <a:rPr lang="en-US" altLang="zh-CN" sz="1600" u="sng" dirty="0">
                <a:solidFill>
                  <a:srgbClr val="C00000"/>
                </a:solidFill>
                <a:latin typeface="Times New Roman" panose="02020603050405020304" pitchFamily="18" charset="0"/>
                <a:cs typeface="Times New Roman" panose="02020603050405020304" pitchFamily="18" charset="0"/>
              </a:rPr>
              <a:t> </a:t>
            </a:r>
            <a:r>
              <a:rPr lang="zh-CN" altLang="en-US" sz="1600" u="sng" dirty="0">
                <a:solidFill>
                  <a:srgbClr val="C00000"/>
                </a:solidFill>
                <a:latin typeface="Times New Roman" panose="02020603050405020304" pitchFamily="18" charset="0"/>
                <a:cs typeface="Times New Roman" panose="02020603050405020304" pitchFamily="18" charset="0"/>
              </a:rPr>
              <a:t>中使用的训练集数据的来源</a:t>
            </a:r>
            <a:r>
              <a:rPr lang="zh-CN" altLang="en-US" sz="1600" i="0" u="sng" dirty="0">
                <a:solidFill>
                  <a:srgbClr val="C00000"/>
                </a:solidFill>
                <a:effectLst/>
                <a:latin typeface="Times New Roman" panose="02020603050405020304" pitchFamily="18" charset="0"/>
                <a:cs typeface="Times New Roman" panose="02020603050405020304" pitchFamily="18" charset="0"/>
              </a:rPr>
              <a:t>。</a:t>
            </a:r>
            <a:r>
              <a:rPr lang="en-US" altLang="zh-CN" sz="1600" b="0" i="0" dirty="0">
                <a:solidFill>
                  <a:srgbClr val="191B1F"/>
                </a:solidFill>
                <a:effectLst/>
                <a:latin typeface="-apple-system"/>
              </a:rPr>
              <a:t> </a:t>
            </a:r>
            <a:r>
              <a:rPr lang="zh-CN" altLang="en-US" sz="1600" b="0" i="0" dirty="0">
                <a:solidFill>
                  <a:srgbClr val="191B1F"/>
                </a:solidFill>
                <a:effectLst/>
                <a:latin typeface="-apple-system"/>
              </a:rPr>
              <a:t>其他药物相关数据库如</a:t>
            </a:r>
            <a:r>
              <a:rPr lang="en-US" altLang="zh-CN" sz="1600" dirty="0">
                <a:solidFill>
                  <a:schemeClr val="tx1">
                    <a:lumMod val="85000"/>
                    <a:lumOff val="15000"/>
                  </a:schemeClr>
                </a:solidFill>
                <a:latin typeface="Times New Roman" panose="02020603050405020304" pitchFamily="18" charset="0"/>
                <a:cs typeface="Times New Roman" panose="02020603050405020304" pitchFamily="18" charset="0"/>
              </a:rPr>
              <a:t>CCLE</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a:t>
            </a:r>
            <a:r>
              <a:rPr lang="en-US" altLang="zh-CN" sz="1600" dirty="0">
                <a:solidFill>
                  <a:schemeClr val="tx1">
                    <a:lumMod val="85000"/>
                    <a:lumOff val="15000"/>
                  </a:schemeClr>
                </a:solidFill>
                <a:latin typeface="Times New Roman" panose="02020603050405020304" pitchFamily="18" charset="0"/>
                <a:cs typeface="Times New Roman" panose="02020603050405020304" pitchFamily="18" charset="0"/>
              </a:rPr>
              <a:t>NCI-60</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a:t>
            </a:r>
            <a:r>
              <a:rPr lang="en-US" altLang="zh-CN" sz="1600" dirty="0" err="1">
                <a:solidFill>
                  <a:schemeClr val="tx1">
                    <a:lumMod val="85000"/>
                    <a:lumOff val="15000"/>
                  </a:schemeClr>
                </a:solidFill>
                <a:latin typeface="Times New Roman" panose="02020603050405020304" pitchFamily="18" charset="0"/>
                <a:cs typeface="Times New Roman" panose="02020603050405020304" pitchFamily="18" charset="0"/>
              </a:rPr>
              <a:t>DepMap</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a:t>
            </a:r>
            <a:r>
              <a:rPr lang="en-US" altLang="zh-CN" sz="1600" dirty="0" err="1">
                <a:solidFill>
                  <a:schemeClr val="tx1">
                    <a:lumMod val="85000"/>
                    <a:lumOff val="15000"/>
                  </a:schemeClr>
                </a:solidFill>
                <a:latin typeface="Times New Roman" panose="02020603050405020304" pitchFamily="18" charset="0"/>
                <a:cs typeface="Times New Roman" panose="02020603050405020304" pitchFamily="18" charset="0"/>
              </a:rPr>
              <a:t>Pharmacodb</a:t>
            </a:r>
            <a:r>
              <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rPr>
              <a:t>可自行了解。</a:t>
            </a:r>
            <a:endParaRPr lang="zh-CN" altLang="en-US" sz="1600" dirty="0">
              <a:solidFill>
                <a:schemeClr val="tx1">
                  <a:lumMod val="85000"/>
                  <a:lumOff val="15000"/>
                </a:schemeClr>
              </a:solidFill>
              <a:latin typeface="Times New Roman" panose="02020603050405020304" pitchFamily="18" charset="0"/>
              <a:cs typeface="Times New Roman" panose="02020603050405020304" pitchFamily="18" charset="0"/>
            </a:endParaRPr>
          </a:p>
          <a:p>
            <a:endParaRPr lang="en-US" altLang="zh-CN" sz="1600" dirty="0">
              <a:latin typeface="Times New Roman" panose="02020603050405020304" pitchFamily="18" charset="0"/>
              <a:cs typeface="Times New Roman" panose="02020603050405020304" pitchFamily="18" charset="0"/>
            </a:endParaRPr>
          </a:p>
        </p:txBody>
      </p:sp>
      <p:grpSp>
        <p:nvGrpSpPr>
          <p:cNvPr id="14" name="组合 13"/>
          <p:cNvGrpSpPr/>
          <p:nvPr/>
        </p:nvGrpSpPr>
        <p:grpSpPr>
          <a:xfrm>
            <a:off x="479425" y="1268730"/>
            <a:ext cx="514350" cy="131445"/>
            <a:chOff x="1040" y="4802"/>
            <a:chExt cx="810" cy="207"/>
          </a:xfrm>
        </p:grpSpPr>
        <p:sp>
          <p:nvSpPr>
            <p:cNvPr id="15" name="标题 1"/>
            <p:cNvSpPr txBox="1"/>
            <p:nvPr>
              <p:custDataLst>
                <p:tags r:id="rId4"/>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6"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7" name="标题 1"/>
            <p:cNvSpPr txBox="1"/>
            <p:nvPr>
              <p:custDataLst>
                <p:tags r:id="rId5"/>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6211697" cy="400110"/>
          </a:xfrm>
          <a:prstGeom prst="rect">
            <a:avLst/>
          </a:prstGeom>
          <a:noFill/>
        </p:spPr>
        <p:txBody>
          <a:bodyPr wrap="square" rtlCol="0">
            <a:spAutoFit/>
          </a:bodyPr>
          <a:lstStyle/>
          <a:p>
            <a:r>
              <a:rPr lang="zh-CN" altLang="en-US" sz="2000" b="1" dirty="0">
                <a:solidFill>
                  <a:srgbClr val="FF0000"/>
                </a:solidFill>
                <a:latin typeface="+mj-ea"/>
                <a:ea typeface="+mj-ea"/>
              </a:rPr>
              <a:t>完成以上分析使用的</a:t>
            </a:r>
            <a:r>
              <a:rPr lang="en-US" altLang="zh-CN" sz="2000" b="1" dirty="0">
                <a:solidFill>
                  <a:srgbClr val="FF0000"/>
                </a:solidFill>
                <a:latin typeface="+mj-ea"/>
                <a:ea typeface="+mj-ea"/>
              </a:rPr>
              <a:t>R</a:t>
            </a:r>
            <a:r>
              <a:rPr lang="zh-CN" altLang="en-US" sz="2000" b="1" dirty="0">
                <a:solidFill>
                  <a:srgbClr val="FF0000"/>
                </a:solidFill>
                <a:latin typeface="+mj-ea"/>
                <a:ea typeface="+mj-ea"/>
              </a:rPr>
              <a:t>包 </a:t>
            </a:r>
            <a:r>
              <a:rPr lang="en-US" altLang="zh-CN" sz="2000" b="1" dirty="0">
                <a:solidFill>
                  <a:srgbClr val="FF0000"/>
                </a:solidFill>
                <a:latin typeface="+mj-ea"/>
                <a:ea typeface="+mj-ea"/>
              </a:rPr>
              <a:t>—— </a:t>
            </a:r>
            <a:r>
              <a:rPr lang="en-US" altLang="zh-CN" sz="2000" b="1" dirty="0" err="1">
                <a:solidFill>
                  <a:srgbClr val="FF0000"/>
                </a:solidFill>
                <a:latin typeface="+mj-ea"/>
                <a:ea typeface="+mj-ea"/>
              </a:rPr>
              <a:t>oncoPredict</a:t>
            </a:r>
            <a:endParaRPr lang="zh-CN" altLang="en-US" sz="2000" b="1" dirty="0">
              <a:solidFill>
                <a:srgbClr val="FF0000"/>
              </a:solidFill>
              <a:latin typeface="+mj-ea"/>
              <a:ea typeface="+mj-ea"/>
            </a:endParaRPr>
          </a:p>
        </p:txBody>
      </p:sp>
      <p:sp>
        <p:nvSpPr>
          <p:cNvPr id="6" name="文本框 5"/>
          <p:cNvSpPr txBox="1"/>
          <p:nvPr/>
        </p:nvSpPr>
        <p:spPr>
          <a:xfrm>
            <a:off x="736600" y="1559472"/>
            <a:ext cx="10428732" cy="4770537"/>
          </a:xfrm>
          <a:prstGeom prst="rect">
            <a:avLst/>
          </a:prstGeom>
          <a:noFill/>
        </p:spPr>
        <p:txBody>
          <a:bodyPr wrap="square" rtlCol="0">
            <a:spAutoFit/>
          </a:bodyPr>
          <a:lstStyle/>
          <a:p>
            <a:r>
              <a:rPr lang="en-US" altLang="zh-CN" sz="1600" i="1" dirty="0" err="1">
                <a:solidFill>
                  <a:srgbClr val="0070C0"/>
                </a:solidFill>
                <a:latin typeface="Times New Roman" panose="02020603050405020304" pitchFamily="18" charset="0"/>
                <a:cs typeface="Times New Roman" panose="02020603050405020304" pitchFamily="18" charset="0"/>
              </a:rPr>
              <a:t>oncoPredict</a:t>
            </a:r>
            <a:r>
              <a:rPr lang="en-US" altLang="zh-CN" sz="1600" i="1" dirty="0">
                <a:solidFill>
                  <a:srgbClr val="0070C0"/>
                </a:solidFill>
                <a:latin typeface="Times New Roman" panose="02020603050405020304" pitchFamily="18" charset="0"/>
                <a:cs typeface="Times New Roman" panose="02020603050405020304" pitchFamily="18" charset="0"/>
              </a:rPr>
              <a:t>:</a:t>
            </a:r>
            <a:r>
              <a:rPr lang="en-US" altLang="zh-CN" sz="1600" i="1" dirty="0">
                <a:solidFill>
                  <a:srgbClr val="4D4D4D"/>
                </a:solidFill>
                <a:latin typeface="Times New Roman" panose="02020603050405020304" pitchFamily="18" charset="0"/>
                <a:cs typeface="Times New Roman" panose="02020603050405020304" pitchFamily="18" charset="0"/>
              </a:rPr>
              <a:t> </a:t>
            </a:r>
            <a:r>
              <a:rPr lang="en-US" altLang="zh-CN" sz="1600" b="0" i="1" dirty="0">
                <a:solidFill>
                  <a:srgbClr val="4D4D4D"/>
                </a:solidFill>
                <a:effectLst/>
                <a:latin typeface="Times New Roman" panose="02020603050405020304" pitchFamily="18" charset="0"/>
                <a:cs typeface="Times New Roman" panose="02020603050405020304" pitchFamily="18" charset="0"/>
              </a:rPr>
              <a:t>An R package for drug response prediction and drug-gene association prediction. The prepared GDSC and CTRP matrices for the </a:t>
            </a:r>
            <a:r>
              <a:rPr lang="en-US" altLang="zh-CN" sz="1600" b="0" i="1" dirty="0" err="1">
                <a:solidFill>
                  <a:srgbClr val="4D4D4D"/>
                </a:solidFill>
                <a:effectLst/>
                <a:latin typeface="Times New Roman" panose="02020603050405020304" pitchFamily="18" charset="0"/>
                <a:cs typeface="Times New Roman" panose="02020603050405020304" pitchFamily="18" charset="0"/>
              </a:rPr>
              <a:t>calcPhenotype</a:t>
            </a:r>
            <a:r>
              <a:rPr lang="en-US" altLang="zh-CN" sz="1600" b="0" i="1" dirty="0">
                <a:solidFill>
                  <a:srgbClr val="4D4D4D"/>
                </a:solidFill>
                <a:effectLst/>
                <a:latin typeface="Times New Roman" panose="02020603050405020304" pitchFamily="18" charset="0"/>
                <a:cs typeface="Times New Roman" panose="02020603050405020304" pitchFamily="18" charset="0"/>
              </a:rPr>
              <a:t>() are located in the </a:t>
            </a:r>
            <a:r>
              <a:rPr lang="en-US" altLang="zh-CN" sz="1600" b="0" i="1" dirty="0" err="1">
                <a:solidFill>
                  <a:srgbClr val="4D4D4D"/>
                </a:solidFill>
                <a:effectLst/>
                <a:latin typeface="Times New Roman" panose="02020603050405020304" pitchFamily="18" charset="0"/>
                <a:cs typeface="Times New Roman" panose="02020603050405020304" pitchFamily="18" charset="0"/>
              </a:rPr>
              <a:t>oncoPredict</a:t>
            </a:r>
            <a:r>
              <a:rPr lang="en-US" altLang="zh-CN" sz="1600" b="0" i="1" dirty="0">
                <a:solidFill>
                  <a:srgbClr val="4D4D4D"/>
                </a:solidFill>
                <a:effectLst/>
                <a:latin typeface="Times New Roman" panose="02020603050405020304" pitchFamily="18" charset="0"/>
                <a:cs typeface="Times New Roman" panose="02020603050405020304" pitchFamily="18" charset="0"/>
              </a:rPr>
              <a:t> OSF.  </a:t>
            </a:r>
            <a:r>
              <a:rPr lang="zh-CN" altLang="en-US" sz="1400" b="0" u="sng" dirty="0">
                <a:solidFill>
                  <a:srgbClr val="0070C0"/>
                </a:solidFill>
                <a:effectLst/>
                <a:latin typeface="+mn-ea"/>
                <a:cs typeface="Times New Roman" panose="02020603050405020304" pitchFamily="18" charset="0"/>
              </a:rPr>
              <a:t>发布于</a:t>
            </a:r>
            <a:r>
              <a:rPr lang="en-US" altLang="zh-CN" sz="1400" b="0" u="sng" dirty="0">
                <a:solidFill>
                  <a:srgbClr val="0070C0"/>
                </a:solidFill>
                <a:effectLst/>
                <a:latin typeface="+mn-ea"/>
                <a:cs typeface="Times New Roman" panose="02020603050405020304" pitchFamily="18" charset="0"/>
              </a:rPr>
              <a:t>2021</a:t>
            </a:r>
            <a:r>
              <a:rPr lang="zh-CN" altLang="en-US" sz="1400" u="sng" dirty="0">
                <a:solidFill>
                  <a:srgbClr val="0070C0"/>
                </a:solidFill>
                <a:latin typeface="+mn-ea"/>
                <a:cs typeface="Times New Roman" panose="02020603050405020304" pitchFamily="18" charset="0"/>
              </a:rPr>
              <a:t>年</a:t>
            </a:r>
            <a:r>
              <a:rPr lang="zh-CN" altLang="en-US" sz="1600" u="sng" dirty="0">
                <a:solidFill>
                  <a:srgbClr val="0070C0"/>
                </a:solidFill>
                <a:latin typeface="Times New Roman" panose="02020603050405020304" pitchFamily="18" charset="0"/>
                <a:cs typeface="Times New Roman" panose="02020603050405020304" pitchFamily="18" charset="0"/>
              </a:rPr>
              <a:t>，</a:t>
            </a:r>
            <a:r>
              <a:rPr lang="en-US" altLang="zh-CN" sz="1600" b="0" i="0" u="sng" dirty="0">
                <a:solidFill>
                  <a:srgbClr val="0070C0"/>
                </a:solidFill>
                <a:effectLst/>
                <a:latin typeface="Times New Roman" panose="02020603050405020304" pitchFamily="18" charset="0"/>
                <a:cs typeface="Times New Roman" panose="02020603050405020304" pitchFamily="18" charset="0"/>
              </a:rPr>
              <a:t>PMID: 34260682</a:t>
            </a:r>
            <a:endParaRPr lang="en-US" altLang="zh-CN" sz="1600" b="0" i="0" u="sng" dirty="0">
              <a:solidFill>
                <a:srgbClr val="0070C0"/>
              </a:solidFill>
              <a:effectLst/>
              <a:latin typeface="Times New Roman" panose="02020603050405020304" pitchFamily="18" charset="0"/>
              <a:cs typeface="Times New Roman" panose="02020603050405020304" pitchFamily="18" charset="0"/>
            </a:endParaRPr>
          </a:p>
          <a:p>
            <a:endParaRPr lang="en-US" altLang="zh-CN" sz="1600" b="0" i="1" dirty="0">
              <a:solidFill>
                <a:srgbClr val="4D4D4D"/>
              </a:solidFill>
              <a:effectLst/>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r>
              <a:rPr lang="en-US" altLang="zh-CN" sz="1600" dirty="0">
                <a:solidFill>
                  <a:srgbClr val="4D4D4D"/>
                </a:solidFill>
                <a:latin typeface="Times New Roman" panose="02020603050405020304" pitchFamily="18" charset="0"/>
                <a:cs typeface="Times New Roman" panose="02020603050405020304" pitchFamily="18" charset="0"/>
              </a:rPr>
              <a:t>R</a:t>
            </a:r>
            <a:r>
              <a:rPr lang="zh-CN" altLang="en-US" sz="1600" dirty="0">
                <a:solidFill>
                  <a:srgbClr val="4D4D4D"/>
                </a:solidFill>
                <a:latin typeface="Times New Roman" panose="02020603050405020304" pitchFamily="18" charset="0"/>
                <a:cs typeface="Times New Roman" panose="02020603050405020304" pitchFamily="18" charset="0"/>
              </a:rPr>
              <a:t>包使用的</a:t>
            </a:r>
            <a:r>
              <a:rPr lang="zh-CN" altLang="en-US" sz="1600" b="0" i="0" dirty="0">
                <a:solidFill>
                  <a:srgbClr val="4D4D4D"/>
                </a:solidFill>
                <a:effectLst/>
                <a:latin typeface="Times New Roman" panose="02020603050405020304" pitchFamily="18" charset="0"/>
                <a:cs typeface="Times New Roman" panose="02020603050405020304" pitchFamily="18" charset="0"/>
              </a:rPr>
              <a:t>训练数据经过作者整理后提供下载地址：</a:t>
            </a:r>
            <a:r>
              <a:rPr lang="en-US" altLang="zh-CN" sz="1600" b="0" i="0" dirty="0">
                <a:solidFill>
                  <a:srgbClr val="4D4D4D"/>
                </a:solidFill>
                <a:effectLst/>
                <a:latin typeface="Times New Roman" panose="02020603050405020304" pitchFamily="18" charset="0"/>
                <a:cs typeface="Times New Roman" panose="02020603050405020304" pitchFamily="18" charset="0"/>
                <a:hlinkClick r:id="rId4"/>
              </a:rPr>
              <a:t>https://osf.io/c6tfx/</a:t>
            </a:r>
            <a:r>
              <a:rPr lang="en-US" altLang="zh-CN" sz="1600" b="0" i="0" dirty="0">
                <a:solidFill>
                  <a:srgbClr val="4D4D4D"/>
                </a:solidFill>
                <a:effectLst/>
                <a:latin typeface="Times New Roman" panose="02020603050405020304" pitchFamily="18" charset="0"/>
                <a:cs typeface="Times New Roman" panose="02020603050405020304" pitchFamily="18" charset="0"/>
              </a:rPr>
              <a:t> </a:t>
            </a:r>
            <a:r>
              <a:rPr lang="zh-CN" altLang="en-US" sz="1600" b="0" i="0" dirty="0">
                <a:solidFill>
                  <a:srgbClr val="4D4D4D"/>
                </a:solidFill>
                <a:effectLst/>
                <a:latin typeface="Times New Roman" panose="02020603050405020304" pitchFamily="18" charset="0"/>
                <a:cs typeface="Times New Roman" panose="02020603050405020304" pitchFamily="18" charset="0"/>
              </a:rPr>
              <a:t>，一共是</a:t>
            </a:r>
            <a:r>
              <a:rPr lang="en-US" altLang="zh-CN" sz="1600" b="0" i="0" dirty="0">
                <a:solidFill>
                  <a:srgbClr val="4D4D4D"/>
                </a:solidFill>
                <a:effectLst/>
                <a:latin typeface="Times New Roman" panose="02020603050405020304" pitchFamily="18" charset="0"/>
                <a:cs typeface="Times New Roman" panose="02020603050405020304" pitchFamily="18" charset="0"/>
              </a:rPr>
              <a:t>600</a:t>
            </a:r>
            <a:r>
              <a:rPr lang="zh-CN" altLang="en-US" sz="1600" b="0" i="0" dirty="0">
                <a:solidFill>
                  <a:srgbClr val="4D4D4D"/>
                </a:solidFill>
                <a:effectLst/>
                <a:latin typeface="Times New Roman" panose="02020603050405020304" pitchFamily="18" charset="0"/>
                <a:cs typeface="Times New Roman" panose="02020603050405020304" pitchFamily="18" charset="0"/>
              </a:rPr>
              <a:t>多</a:t>
            </a:r>
            <a:r>
              <a:rPr lang="en-US" altLang="zh-CN" sz="1600" b="0" i="0" dirty="0">
                <a:solidFill>
                  <a:srgbClr val="4D4D4D"/>
                </a:solidFill>
                <a:effectLst/>
                <a:latin typeface="Times New Roman" panose="02020603050405020304" pitchFamily="18" charset="0"/>
                <a:cs typeface="Times New Roman" panose="02020603050405020304" pitchFamily="18" charset="0"/>
              </a:rPr>
              <a:t>M</a:t>
            </a:r>
            <a:r>
              <a:rPr lang="zh-CN" altLang="en-US" sz="1600" b="0" i="0" dirty="0">
                <a:solidFill>
                  <a:srgbClr val="4D4D4D"/>
                </a:solidFill>
                <a:effectLst/>
                <a:latin typeface="Times New Roman" panose="02020603050405020304" pitchFamily="18" charset="0"/>
                <a:cs typeface="Times New Roman" panose="02020603050405020304" pitchFamily="18" charset="0"/>
              </a:rPr>
              <a:t>大小，文件如下</a:t>
            </a:r>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i="1" dirty="0">
              <a:solidFill>
                <a:srgbClr val="4D4D4D"/>
              </a:solidFill>
              <a:latin typeface="Times New Roman" panose="02020603050405020304" pitchFamily="18" charset="0"/>
              <a:cs typeface="Times New Roman" panose="02020603050405020304" pitchFamily="18" charset="0"/>
            </a:endParaRPr>
          </a:p>
          <a:p>
            <a:endParaRPr lang="en-US" altLang="zh-CN" sz="1600" dirty="0">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5"/>
          <a:stretch>
            <a:fillRect/>
          </a:stretch>
        </p:blipFill>
        <p:spPr>
          <a:xfrm>
            <a:off x="830199" y="2953473"/>
            <a:ext cx="7991475" cy="239077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3" name="组合 2"/>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800217" cy="400110"/>
          </a:xfrm>
          <a:prstGeom prst="rect">
            <a:avLst/>
          </a:prstGeom>
          <a:noFill/>
        </p:spPr>
        <p:txBody>
          <a:bodyPr wrap="square" rtlCol="0">
            <a:spAutoFit/>
          </a:bodyPr>
          <a:lstStyle/>
          <a:p>
            <a:r>
              <a:rPr lang="zh-CN" altLang="en-US" sz="2000" b="1" dirty="0">
                <a:solidFill>
                  <a:srgbClr val="FF0000"/>
                </a:solidFill>
                <a:latin typeface="+mj-ea"/>
                <a:ea typeface="+mj-ea"/>
              </a:rPr>
              <a:t>如何使用</a:t>
            </a:r>
            <a:r>
              <a:rPr lang="en-US" altLang="zh-CN" sz="2000" b="1" dirty="0" err="1">
                <a:solidFill>
                  <a:srgbClr val="FF0000"/>
                </a:solidFill>
                <a:latin typeface="+mj-ea"/>
                <a:ea typeface="+mj-ea"/>
              </a:rPr>
              <a:t>oncoPredict</a:t>
            </a:r>
            <a:r>
              <a:rPr lang="en-US" altLang="zh-CN" sz="2000" b="1" dirty="0">
                <a:solidFill>
                  <a:srgbClr val="FF0000"/>
                </a:solidFill>
                <a:latin typeface="+mj-ea"/>
                <a:ea typeface="+mj-ea"/>
              </a:rPr>
              <a:t> R</a:t>
            </a:r>
            <a:r>
              <a:rPr lang="zh-CN" altLang="en-US" sz="2000" b="1" dirty="0">
                <a:solidFill>
                  <a:srgbClr val="FF0000"/>
                </a:solidFill>
                <a:latin typeface="+mj-ea"/>
                <a:ea typeface="+mj-ea"/>
              </a:rPr>
              <a:t>包进行药物敏感性分析？</a:t>
            </a:r>
            <a:endParaRPr lang="zh-CN" altLang="en-US" sz="2000" b="1" dirty="0">
              <a:solidFill>
                <a:srgbClr val="FF0000"/>
              </a:solidFill>
              <a:latin typeface="+mj-ea"/>
              <a:ea typeface="+mj-ea"/>
            </a:endParaRPr>
          </a:p>
        </p:txBody>
      </p:sp>
      <p:sp>
        <p:nvSpPr>
          <p:cNvPr id="6" name="文本框 5"/>
          <p:cNvSpPr txBox="1"/>
          <p:nvPr/>
        </p:nvSpPr>
        <p:spPr>
          <a:xfrm>
            <a:off x="800100" y="1503045"/>
            <a:ext cx="10428732" cy="4708981"/>
          </a:xfrm>
          <a:prstGeom prst="rect">
            <a:avLst/>
          </a:prstGeom>
          <a:noFill/>
        </p:spPr>
        <p:txBody>
          <a:bodyPr wrap="square" rtlCol="0">
            <a:spAutoFit/>
          </a:bodyPr>
          <a:lstStyle/>
          <a:p>
            <a:pPr marL="342900" indent="-342900">
              <a:buFont typeface="+mj-lt"/>
              <a:buAutoNum type="arabicPeriod"/>
            </a:pPr>
            <a:r>
              <a:rPr lang="en-US" altLang="zh-CN" sz="1500" dirty="0">
                <a:latin typeface="Times New Roman" panose="02020603050405020304" pitchFamily="18" charset="0"/>
                <a:cs typeface="Times New Roman" panose="02020603050405020304" pitchFamily="18" charset="0"/>
              </a:rPr>
              <a:t>R</a:t>
            </a:r>
            <a:r>
              <a:rPr lang="zh-CN" altLang="en-US" sz="1500" dirty="0">
                <a:latin typeface="Times New Roman" panose="02020603050405020304" pitchFamily="18" charset="0"/>
                <a:cs typeface="Times New Roman" panose="02020603050405020304" pitchFamily="18" charset="0"/>
              </a:rPr>
              <a:t>包下载</a:t>
            </a: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a:pPr>
            <a:r>
              <a:rPr lang="zh-CN" altLang="en-US" sz="1500" dirty="0">
                <a:latin typeface="Times New Roman" panose="02020603050405020304" pitchFamily="18" charset="0"/>
                <a:cs typeface="Times New Roman" panose="02020603050405020304" pitchFamily="18" charset="0"/>
              </a:rPr>
              <a:t>下载并读入</a:t>
            </a:r>
            <a:r>
              <a:rPr lang="en-US" altLang="zh-CN" sz="1500" dirty="0">
                <a:latin typeface="Times New Roman" panose="02020603050405020304" pitchFamily="18" charset="0"/>
                <a:cs typeface="Times New Roman" panose="02020603050405020304" pitchFamily="18" charset="0"/>
              </a:rPr>
              <a:t>R</a:t>
            </a:r>
            <a:r>
              <a:rPr lang="zh-CN" altLang="en-US" sz="1500" dirty="0">
                <a:latin typeface="Times New Roman" panose="02020603050405020304" pitchFamily="18" charset="0"/>
                <a:cs typeface="Times New Roman" panose="02020603050405020304" pitchFamily="18" charset="0"/>
              </a:rPr>
              <a:t>包使用的训练数据</a:t>
            </a:r>
            <a:endParaRPr lang="en-US" altLang="zh-CN" sz="1500" dirty="0">
              <a:latin typeface="Times New Roman" panose="02020603050405020304" pitchFamily="18" charset="0"/>
              <a:cs typeface="Times New Roman" panose="02020603050405020304" pitchFamily="18" charset="0"/>
            </a:endParaRPr>
          </a:p>
          <a:p>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r>
              <a:rPr lang="zh-CN" altLang="en-US" sz="1500" dirty="0">
                <a:latin typeface="Times New Roman" panose="02020603050405020304" pitchFamily="18" charset="0"/>
                <a:cs typeface="Times New Roman" panose="02020603050405020304" pitchFamily="18" charset="0"/>
              </a:rPr>
              <a:t>读入用户的</a:t>
            </a:r>
            <a:r>
              <a:rPr lang="en-US" altLang="zh-CN" sz="1500" dirty="0">
                <a:latin typeface="Times New Roman" panose="02020603050405020304" pitchFamily="18" charset="0"/>
                <a:cs typeface="Times New Roman" panose="02020603050405020304" pitchFamily="18" charset="0"/>
              </a:rPr>
              <a:t>bulk-seq</a:t>
            </a:r>
            <a:r>
              <a:rPr lang="zh-CN" altLang="en-US" sz="1500" dirty="0">
                <a:latin typeface="Times New Roman" panose="02020603050405020304" pitchFamily="18" charset="0"/>
                <a:cs typeface="Times New Roman" panose="02020603050405020304" pitchFamily="18" charset="0"/>
              </a:rPr>
              <a:t>的基因表达谱</a:t>
            </a: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r>
              <a:rPr lang="zh-CN" altLang="en-US" sz="1500" dirty="0">
                <a:latin typeface="Times New Roman" panose="02020603050405020304" pitchFamily="18" charset="0"/>
                <a:cs typeface="Times New Roman" panose="02020603050405020304" pitchFamily="18" charset="0"/>
              </a:rPr>
              <a:t>使用</a:t>
            </a:r>
            <a:r>
              <a:rPr lang="en-US" altLang="zh-CN" sz="1500" dirty="0">
                <a:latin typeface="Times New Roman" panose="02020603050405020304" pitchFamily="18" charset="0"/>
                <a:cs typeface="Times New Roman" panose="02020603050405020304" pitchFamily="18" charset="0"/>
              </a:rPr>
              <a:t>R</a:t>
            </a:r>
            <a:r>
              <a:rPr lang="zh-CN" altLang="en-US" sz="1500" dirty="0">
                <a:latin typeface="Times New Roman" panose="02020603050405020304" pitchFamily="18" charset="0"/>
                <a:cs typeface="Times New Roman" panose="02020603050405020304" pitchFamily="18" charset="0"/>
              </a:rPr>
              <a:t>包预测输入样本的药物敏感性得分</a:t>
            </a: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a:p>
            <a:pPr marL="342900" indent="-342900">
              <a:buFont typeface="+mj-lt"/>
              <a:buAutoNum type="arabicPeriod" startAt="3"/>
            </a:pPr>
            <a:endParaRPr lang="en-US" altLang="zh-CN" sz="1500" dirty="0">
              <a:latin typeface="Times New Roman" panose="02020603050405020304" pitchFamily="18" charset="0"/>
              <a:cs typeface="Times New Roman" panose="02020603050405020304" pitchFamily="18" charset="0"/>
            </a:endParaRPr>
          </a:p>
        </p:txBody>
      </p:sp>
      <p:pic>
        <p:nvPicPr>
          <p:cNvPr id="15" name="图片 14"/>
          <p:cNvPicPr>
            <a:picLocks noChangeAspect="1"/>
          </p:cNvPicPr>
          <p:nvPr/>
        </p:nvPicPr>
        <p:blipFill>
          <a:blip r:embed="rId4"/>
          <a:stretch>
            <a:fillRect/>
          </a:stretch>
        </p:blipFill>
        <p:spPr>
          <a:xfrm>
            <a:off x="1236408" y="1807654"/>
            <a:ext cx="2657475" cy="371475"/>
          </a:xfrm>
          <a:prstGeom prst="rect">
            <a:avLst/>
          </a:prstGeom>
        </p:spPr>
      </p:pic>
      <p:pic>
        <p:nvPicPr>
          <p:cNvPr id="18" name="图片 17"/>
          <p:cNvPicPr>
            <a:picLocks noChangeAspect="1"/>
          </p:cNvPicPr>
          <p:nvPr/>
        </p:nvPicPr>
        <p:blipFill>
          <a:blip r:embed="rId5"/>
          <a:stretch>
            <a:fillRect/>
          </a:stretch>
        </p:blipFill>
        <p:spPr>
          <a:xfrm>
            <a:off x="1227264" y="3224211"/>
            <a:ext cx="7134225" cy="1209675"/>
          </a:xfrm>
          <a:prstGeom prst="rect">
            <a:avLst/>
          </a:prstGeom>
        </p:spPr>
      </p:pic>
      <p:pic>
        <p:nvPicPr>
          <p:cNvPr id="19" name="图片 18"/>
          <p:cNvPicPr>
            <a:picLocks noChangeAspect="1"/>
          </p:cNvPicPr>
          <p:nvPr/>
        </p:nvPicPr>
        <p:blipFill>
          <a:blip r:embed="rId6"/>
          <a:stretch>
            <a:fillRect/>
          </a:stretch>
        </p:blipFill>
        <p:spPr>
          <a:xfrm>
            <a:off x="1227264" y="2492882"/>
            <a:ext cx="8143875" cy="381000"/>
          </a:xfrm>
          <a:prstGeom prst="rect">
            <a:avLst/>
          </a:prstGeom>
        </p:spPr>
      </p:pic>
      <p:pic>
        <p:nvPicPr>
          <p:cNvPr id="21" name="图片 20"/>
          <p:cNvPicPr>
            <a:picLocks noChangeAspect="1"/>
          </p:cNvPicPr>
          <p:nvPr/>
        </p:nvPicPr>
        <p:blipFill>
          <a:blip r:embed="rId7"/>
          <a:stretch>
            <a:fillRect/>
          </a:stretch>
        </p:blipFill>
        <p:spPr>
          <a:xfrm>
            <a:off x="1227264" y="4802135"/>
            <a:ext cx="6191250" cy="17145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1"/>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800217" cy="400110"/>
          </a:xfrm>
          <a:prstGeom prst="rect">
            <a:avLst/>
          </a:prstGeom>
          <a:noFill/>
        </p:spPr>
        <p:txBody>
          <a:bodyPr wrap="square" rtlCol="0">
            <a:spAutoFit/>
          </a:bodyPr>
          <a:lstStyle/>
          <a:p>
            <a:r>
              <a:rPr lang="zh-CN" altLang="en-US" sz="2000" b="1" dirty="0">
                <a:solidFill>
                  <a:srgbClr val="FF0000"/>
                </a:solidFill>
                <a:latin typeface="+mj-ea"/>
                <a:ea typeface="+mj-ea"/>
              </a:rPr>
              <a:t>分析结果如何解读或如何使用？</a:t>
            </a:r>
            <a:endParaRPr lang="zh-CN" altLang="en-US" sz="2000" b="1" dirty="0">
              <a:solidFill>
                <a:srgbClr val="FF0000"/>
              </a:solidFill>
              <a:latin typeface="+mj-ea"/>
              <a:ea typeface="+mj-ea"/>
            </a:endParaRPr>
          </a:p>
        </p:txBody>
      </p:sp>
      <p:sp>
        <p:nvSpPr>
          <p:cNvPr id="6" name="文本框 5"/>
          <p:cNvSpPr txBox="1"/>
          <p:nvPr/>
        </p:nvSpPr>
        <p:spPr>
          <a:xfrm>
            <a:off x="800608" y="1085239"/>
            <a:ext cx="10391648" cy="5244577"/>
          </a:xfrm>
          <a:prstGeom prst="rect">
            <a:avLst/>
          </a:prstGeom>
          <a:noFill/>
        </p:spPr>
        <p:txBody>
          <a:bodyPr wrap="square" rtlCol="0">
            <a:spAutoFit/>
          </a:bodyPr>
          <a:lstStyle/>
          <a:p>
            <a:pPr>
              <a:lnSpc>
                <a:spcPct val="150000"/>
              </a:lnSpc>
            </a:pPr>
            <a:r>
              <a:rPr lang="zh-CN" altLang="en-US" sz="1500" dirty="0">
                <a:latin typeface="Times New Roman" panose="02020603050405020304" pitchFamily="18" charset="0"/>
                <a:cs typeface="Times New Roman" panose="02020603050405020304" pitchFamily="18" charset="0"/>
              </a:rPr>
              <a:t>当运行完</a:t>
            </a:r>
            <a:r>
              <a:rPr lang="en-US" altLang="zh-CN" sz="1500" dirty="0" err="1">
                <a:latin typeface="Times New Roman" panose="02020603050405020304" pitchFamily="18" charset="0"/>
                <a:cs typeface="Times New Roman" panose="02020603050405020304" pitchFamily="18" charset="0"/>
              </a:rPr>
              <a:t>calcPhenotype</a:t>
            </a:r>
            <a:r>
              <a:rPr lang="en-US" altLang="zh-CN" sz="1500" dirty="0">
                <a:latin typeface="Times New Roman" panose="02020603050405020304" pitchFamily="18" charset="0"/>
                <a:cs typeface="Times New Roman" panose="02020603050405020304" pitchFamily="18" charset="0"/>
              </a:rPr>
              <a:t> </a:t>
            </a:r>
            <a:r>
              <a:rPr lang="zh-CN" altLang="en-US" sz="1500" dirty="0">
                <a:latin typeface="Times New Roman" panose="02020603050405020304" pitchFamily="18" charset="0"/>
                <a:cs typeface="Times New Roman" panose="02020603050405020304" pitchFamily="18" charset="0"/>
              </a:rPr>
              <a:t>函数之后，在当前的 </a:t>
            </a:r>
            <a:r>
              <a:rPr lang="en-US" altLang="zh-CN" sz="1500" dirty="0">
                <a:latin typeface="Times New Roman" panose="02020603050405020304" pitchFamily="18" charset="0"/>
                <a:cs typeface="Times New Roman" panose="02020603050405020304" pitchFamily="18" charset="0"/>
              </a:rPr>
              <a:t>Windows</a:t>
            </a:r>
            <a:r>
              <a:rPr lang="zh-CN" altLang="en-US" sz="1500" dirty="0">
                <a:latin typeface="Times New Roman" panose="02020603050405020304" pitchFamily="18" charset="0"/>
                <a:cs typeface="Times New Roman" panose="02020603050405020304" pitchFamily="18" charset="0"/>
              </a:rPr>
              <a:t>路径下会生成以下输出文件 </a:t>
            </a:r>
            <a:r>
              <a:rPr lang="en-US" altLang="zh-CN" sz="1500" dirty="0">
                <a:latin typeface="Times New Roman" panose="02020603050405020304" pitchFamily="18" charset="0"/>
                <a:cs typeface="Times New Roman" panose="02020603050405020304" pitchFamily="18" charset="0"/>
              </a:rPr>
              <a:t>./</a:t>
            </a:r>
            <a:r>
              <a:rPr lang="en-US" altLang="zh-CN" sz="1500" dirty="0" err="1">
                <a:latin typeface="Times New Roman" panose="02020603050405020304" pitchFamily="18" charset="0"/>
                <a:cs typeface="Times New Roman" panose="02020603050405020304" pitchFamily="18" charset="0"/>
              </a:rPr>
              <a:t>calcPhenotype_Output</a:t>
            </a:r>
            <a:r>
              <a:rPr lang="en-US" altLang="zh-CN" sz="1500" dirty="0">
                <a:latin typeface="Times New Roman" panose="02020603050405020304" pitchFamily="18" charset="0"/>
                <a:cs typeface="Times New Roman" panose="02020603050405020304" pitchFamily="18" charset="0"/>
              </a:rPr>
              <a:t>/DrugPredictions.csv</a:t>
            </a: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r>
              <a:rPr lang="zh-CN" altLang="en-US" sz="1500" dirty="0">
                <a:latin typeface="Times New Roman" panose="02020603050405020304" pitchFamily="18" charset="0"/>
                <a:cs typeface="Times New Roman" panose="02020603050405020304" pitchFamily="18" charset="0"/>
              </a:rPr>
              <a:t>首先我们需要将文件读入</a:t>
            </a:r>
            <a:r>
              <a:rPr lang="en-US" altLang="zh-CN" sz="1500" dirty="0">
                <a:latin typeface="Times New Roman" panose="02020603050405020304" pitchFamily="18" charset="0"/>
                <a:cs typeface="Times New Roman" panose="02020603050405020304" pitchFamily="18" charset="0"/>
              </a:rPr>
              <a:t>R</a:t>
            </a: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r>
              <a:rPr lang="zh-CN" altLang="en-US" sz="1500" dirty="0">
                <a:latin typeface="Times New Roman" panose="02020603050405020304" pitchFamily="18" charset="0"/>
                <a:cs typeface="Times New Roman" panose="02020603050405020304" pitchFamily="18" charset="0"/>
              </a:rPr>
              <a:t>根据样本的某一个特征将其分为两组或多组</a:t>
            </a: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endParaRPr lang="en-US" altLang="zh-CN" sz="1500" dirty="0">
              <a:latin typeface="Times New Roman" panose="02020603050405020304" pitchFamily="18" charset="0"/>
              <a:cs typeface="Times New Roman" panose="02020603050405020304" pitchFamily="18" charset="0"/>
            </a:endParaRPr>
          </a:p>
          <a:p>
            <a:pPr marL="342900" indent="-342900">
              <a:lnSpc>
                <a:spcPct val="150000"/>
              </a:lnSpc>
              <a:buFont typeface="+mj-lt"/>
              <a:buAutoNum type="arabicPeriod"/>
            </a:pPr>
            <a:r>
              <a:rPr lang="zh-CN" altLang="en-US" sz="1500" dirty="0">
                <a:latin typeface="Times New Roman" panose="02020603050405020304" pitchFamily="18" charset="0"/>
                <a:cs typeface="Times New Roman" panose="02020603050405020304" pitchFamily="18" charset="0"/>
              </a:rPr>
              <a:t>分析多组样本之间不同药物</a:t>
            </a:r>
            <a:r>
              <a:rPr lang="en-US" altLang="zh-CN" sz="1500" dirty="0">
                <a:latin typeface="Times New Roman" panose="02020603050405020304" pitchFamily="18" charset="0"/>
                <a:cs typeface="Times New Roman" panose="02020603050405020304" pitchFamily="18" charset="0"/>
              </a:rPr>
              <a:t>IC50</a:t>
            </a:r>
            <a:r>
              <a:rPr lang="zh-CN" altLang="en-US" sz="1500" dirty="0">
                <a:latin typeface="Times New Roman" panose="02020603050405020304" pitchFamily="18" charset="0"/>
                <a:cs typeface="Times New Roman" panose="02020603050405020304" pitchFamily="18" charset="0"/>
              </a:rPr>
              <a:t>值的差异</a:t>
            </a:r>
            <a:endParaRPr lang="en-US" altLang="zh-CN" sz="1500" dirty="0">
              <a:latin typeface="Times New Roman" panose="02020603050405020304" pitchFamily="18" charset="0"/>
              <a:cs typeface="Times New Roman" panose="02020603050405020304" pitchFamily="18" charset="0"/>
            </a:endParaRPr>
          </a:p>
          <a:p>
            <a:pPr>
              <a:lnSpc>
                <a:spcPct val="150000"/>
              </a:lnSpc>
            </a:pPr>
            <a:endParaRPr lang="en-US" altLang="zh-CN" sz="1500" dirty="0">
              <a:latin typeface="Times New Roman" panose="02020603050405020304" pitchFamily="18" charset="0"/>
              <a:cs typeface="Times New Roman" panose="02020603050405020304" pitchFamily="18" charset="0"/>
            </a:endParaRPr>
          </a:p>
          <a:p>
            <a:pPr>
              <a:lnSpc>
                <a:spcPct val="150000"/>
              </a:lnSpc>
            </a:pPr>
            <a:endParaRPr lang="en-US" altLang="zh-CN" sz="1500" dirty="0">
              <a:latin typeface="Times New Roman" panose="02020603050405020304" pitchFamily="18" charset="0"/>
              <a:cs typeface="Times New Roman" panose="02020603050405020304" pitchFamily="18" charset="0"/>
            </a:endParaRPr>
          </a:p>
          <a:p>
            <a:pPr>
              <a:lnSpc>
                <a:spcPct val="150000"/>
              </a:lnSpc>
            </a:pPr>
            <a:endParaRPr lang="en-US" altLang="zh-CN" sz="1500" dirty="0">
              <a:latin typeface="Times New Roman" panose="02020603050405020304" pitchFamily="18" charset="0"/>
              <a:cs typeface="Times New Roman" panose="02020603050405020304" pitchFamily="18" charset="0"/>
            </a:endParaRPr>
          </a:p>
          <a:p>
            <a:pPr>
              <a:lnSpc>
                <a:spcPct val="150000"/>
              </a:lnSpc>
            </a:pPr>
            <a:endParaRPr lang="en-US" altLang="zh-CN" sz="1500" dirty="0">
              <a:latin typeface="Times New Roman" panose="02020603050405020304" pitchFamily="18" charset="0"/>
              <a:cs typeface="Times New Roman" panose="02020603050405020304" pitchFamily="18" charset="0"/>
            </a:endParaRPr>
          </a:p>
          <a:p>
            <a:pPr>
              <a:lnSpc>
                <a:spcPct val="150000"/>
              </a:lnSpc>
            </a:pPr>
            <a:endParaRPr lang="en-US" altLang="zh-CN" sz="15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993775" y="1824418"/>
            <a:ext cx="9848850" cy="1362075"/>
          </a:xfrm>
          <a:prstGeom prst="rect">
            <a:avLst/>
          </a:prstGeom>
        </p:spPr>
      </p:pic>
      <p:pic>
        <p:nvPicPr>
          <p:cNvPr id="7" name="图片 6"/>
          <p:cNvPicPr>
            <a:picLocks noChangeAspect="1"/>
          </p:cNvPicPr>
          <p:nvPr/>
        </p:nvPicPr>
        <p:blipFill>
          <a:blip r:embed="rId3"/>
          <a:stretch>
            <a:fillRect/>
          </a:stretch>
        </p:blipFill>
        <p:spPr>
          <a:xfrm>
            <a:off x="993775" y="3550577"/>
            <a:ext cx="9953625" cy="695325"/>
          </a:xfrm>
          <a:prstGeom prst="rect">
            <a:avLst/>
          </a:prstGeom>
        </p:spPr>
      </p:pic>
      <p:pic>
        <p:nvPicPr>
          <p:cNvPr id="14" name="图片 13"/>
          <p:cNvPicPr>
            <a:picLocks noChangeAspect="1"/>
          </p:cNvPicPr>
          <p:nvPr/>
        </p:nvPicPr>
        <p:blipFill>
          <a:blip r:embed="rId4"/>
          <a:stretch>
            <a:fillRect/>
          </a:stretch>
        </p:blipFill>
        <p:spPr>
          <a:xfrm>
            <a:off x="1002584" y="4568812"/>
            <a:ext cx="5172075" cy="203835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1"/>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800217" cy="400110"/>
          </a:xfrm>
          <a:prstGeom prst="rect">
            <a:avLst/>
          </a:prstGeom>
          <a:noFill/>
        </p:spPr>
        <p:txBody>
          <a:bodyPr wrap="square" rtlCol="0">
            <a:spAutoFit/>
          </a:bodyPr>
          <a:lstStyle/>
          <a:p>
            <a:r>
              <a:rPr lang="zh-CN" altLang="en-US" sz="2000" b="1" dirty="0">
                <a:solidFill>
                  <a:srgbClr val="FF0000"/>
                </a:solidFill>
                <a:latin typeface="+mj-ea"/>
                <a:ea typeface="+mj-ea"/>
              </a:rPr>
              <a:t>分析结果如何解读或如何使用？例子</a:t>
            </a:r>
            <a:endParaRPr lang="zh-CN" altLang="en-US" sz="2000" b="1" dirty="0">
              <a:solidFill>
                <a:srgbClr val="FF0000"/>
              </a:solidFill>
              <a:latin typeface="+mj-ea"/>
              <a:ea typeface="+mj-ea"/>
            </a:endParaRPr>
          </a:p>
        </p:txBody>
      </p:sp>
      <p:pic>
        <p:nvPicPr>
          <p:cNvPr id="3" name="图片 2"/>
          <p:cNvPicPr>
            <a:picLocks noChangeAspect="1"/>
          </p:cNvPicPr>
          <p:nvPr/>
        </p:nvPicPr>
        <p:blipFill>
          <a:blip r:embed="rId2"/>
          <a:stretch>
            <a:fillRect/>
          </a:stretch>
        </p:blipFill>
        <p:spPr>
          <a:xfrm>
            <a:off x="5467662" y="1060566"/>
            <a:ext cx="6017202" cy="5702199"/>
          </a:xfrm>
          <a:prstGeom prst="rect">
            <a:avLst/>
          </a:prstGeom>
        </p:spPr>
      </p:pic>
      <p:sp>
        <p:nvSpPr>
          <p:cNvPr id="8" name="文本框 7"/>
          <p:cNvSpPr txBox="1"/>
          <p:nvPr/>
        </p:nvSpPr>
        <p:spPr>
          <a:xfrm>
            <a:off x="731520" y="1473869"/>
            <a:ext cx="4558460" cy="4849726"/>
          </a:xfrm>
          <a:prstGeom prst="rect">
            <a:avLst/>
          </a:prstGeom>
          <a:noFill/>
        </p:spPr>
        <p:txBody>
          <a:bodyPr wrap="square" rtlCol="0">
            <a:spAutoFit/>
          </a:bodyPr>
          <a:lstStyle/>
          <a:p>
            <a:pPr>
              <a:lnSpc>
                <a:spcPct val="150000"/>
              </a:lnSpc>
            </a:pPr>
            <a:r>
              <a:rPr lang="en-US" altLang="zh-CN" sz="1600" dirty="0"/>
              <a:t>    </a:t>
            </a:r>
            <a:r>
              <a:rPr lang="zh-CN" altLang="en-US" sz="1600" dirty="0"/>
              <a:t>在本例中，我们使用</a:t>
            </a:r>
            <a:r>
              <a:rPr lang="en-US" altLang="zh-CN" sz="1600" dirty="0"/>
              <a:t>MYC</a:t>
            </a:r>
            <a:r>
              <a:rPr lang="zh-CN" altLang="en-US" sz="1600" dirty="0"/>
              <a:t>基因的表达值 </a:t>
            </a:r>
            <a:r>
              <a:rPr lang="en-US" altLang="zh-CN" sz="1600" dirty="0"/>
              <a:t>(</a:t>
            </a:r>
            <a:r>
              <a:rPr lang="zh-CN" altLang="en-US" sz="1600" dirty="0"/>
              <a:t>也可以是任何临床指标</a:t>
            </a:r>
            <a:r>
              <a:rPr lang="en-US" altLang="zh-CN" sz="1600" dirty="0"/>
              <a:t>) </a:t>
            </a:r>
            <a:r>
              <a:rPr lang="zh-CN" altLang="en-US" sz="1600" dirty="0"/>
              <a:t>将样本分为</a:t>
            </a:r>
            <a:r>
              <a:rPr lang="en-US" altLang="zh-CN" sz="1600" dirty="0"/>
              <a:t>MYC</a:t>
            </a:r>
            <a:r>
              <a:rPr lang="zh-CN" altLang="en-US" sz="1600" dirty="0"/>
              <a:t>高表达和</a:t>
            </a:r>
            <a:r>
              <a:rPr lang="en-US" altLang="zh-CN" sz="1600" dirty="0"/>
              <a:t>MYC</a:t>
            </a:r>
            <a:r>
              <a:rPr lang="zh-CN" altLang="en-US" sz="1600" dirty="0"/>
              <a:t>低表达</a:t>
            </a:r>
            <a:r>
              <a:rPr lang="zh-CN" altLang="en-US" sz="1600" u="sng" dirty="0">
                <a:solidFill>
                  <a:srgbClr val="0070C0"/>
                </a:solidFill>
              </a:rPr>
              <a:t>两组</a:t>
            </a:r>
            <a:r>
              <a:rPr lang="zh-CN" altLang="en-US" sz="1600" dirty="0"/>
              <a:t>。</a:t>
            </a:r>
            <a:endParaRPr lang="en-US" altLang="zh-CN" sz="1600" dirty="0"/>
          </a:p>
          <a:p>
            <a:pPr>
              <a:lnSpc>
                <a:spcPct val="150000"/>
              </a:lnSpc>
            </a:pPr>
            <a:r>
              <a:rPr lang="zh-CN" altLang="en-US" sz="1600" dirty="0"/>
              <a:t>    药物敏感性分析得到的结果为</a:t>
            </a:r>
            <a:r>
              <a:rPr lang="zh-CN" altLang="en-US" sz="1600" u="sng" dirty="0">
                <a:solidFill>
                  <a:srgbClr val="0070C0"/>
                </a:solidFill>
              </a:rPr>
              <a:t>每个样本在不同药物处理下的</a:t>
            </a:r>
            <a:r>
              <a:rPr lang="en-US" altLang="zh-CN" sz="1600" u="sng" dirty="0">
                <a:solidFill>
                  <a:srgbClr val="0070C0"/>
                </a:solidFill>
              </a:rPr>
              <a:t>IC50</a:t>
            </a:r>
            <a:r>
              <a:rPr lang="zh-CN" altLang="en-US" sz="1600" u="sng" dirty="0">
                <a:solidFill>
                  <a:srgbClr val="0070C0"/>
                </a:solidFill>
              </a:rPr>
              <a:t>值</a:t>
            </a:r>
            <a:r>
              <a:rPr lang="zh-CN" altLang="en-US" sz="1600" dirty="0"/>
              <a:t>。</a:t>
            </a:r>
            <a:endParaRPr lang="en-US" altLang="zh-CN" sz="1600" dirty="0"/>
          </a:p>
          <a:p>
            <a:pPr>
              <a:lnSpc>
                <a:spcPct val="150000"/>
              </a:lnSpc>
            </a:pPr>
            <a:r>
              <a:rPr lang="en-US" altLang="zh-CN" sz="1600" dirty="0"/>
              <a:t>    </a:t>
            </a:r>
            <a:r>
              <a:rPr lang="zh-CN" altLang="en-US" sz="1600" dirty="0"/>
              <a:t>因此对于</a:t>
            </a:r>
            <a:r>
              <a:rPr lang="zh-CN" altLang="en-US" sz="1600" u="sng" dirty="0">
                <a:solidFill>
                  <a:srgbClr val="0070C0"/>
                </a:solidFill>
              </a:rPr>
              <a:t>每一种药物</a:t>
            </a:r>
            <a:r>
              <a:rPr lang="zh-CN" altLang="en-US" sz="1600" dirty="0"/>
              <a:t>，我们都可以计算这种药物在两组样本中的</a:t>
            </a:r>
            <a:r>
              <a:rPr lang="en-US" altLang="zh-CN" sz="1600" dirty="0"/>
              <a:t>IC50</a:t>
            </a:r>
            <a:r>
              <a:rPr lang="zh-CN" altLang="en-US" sz="1600" dirty="0"/>
              <a:t>值是否有差异。</a:t>
            </a:r>
            <a:endParaRPr lang="en-US" altLang="zh-CN" sz="1600" dirty="0"/>
          </a:p>
          <a:p>
            <a:pPr>
              <a:lnSpc>
                <a:spcPct val="150000"/>
              </a:lnSpc>
            </a:pPr>
            <a:r>
              <a:rPr lang="en-US" altLang="zh-CN" sz="1600" dirty="0"/>
              <a:t>    </a:t>
            </a:r>
            <a:r>
              <a:rPr lang="zh-CN" altLang="en-US" sz="1600" dirty="0"/>
              <a:t>如右图</a:t>
            </a:r>
            <a:r>
              <a:rPr lang="zh-CN" altLang="en-US" sz="1600" u="sng" dirty="0">
                <a:solidFill>
                  <a:srgbClr val="0070C0"/>
                </a:solidFill>
              </a:rPr>
              <a:t>第二个子图</a:t>
            </a:r>
            <a:r>
              <a:rPr lang="zh-CN" altLang="en-US" sz="1600" dirty="0"/>
              <a:t>所示，</a:t>
            </a:r>
            <a:r>
              <a:rPr lang="en-US" altLang="zh-CN" sz="1600" dirty="0"/>
              <a:t>MYC</a:t>
            </a:r>
            <a:r>
              <a:rPr lang="zh-CN" altLang="en-US" sz="1600" dirty="0"/>
              <a:t>基因高表达的患者在使用</a:t>
            </a:r>
            <a:r>
              <a:rPr lang="en-US" altLang="zh-CN" sz="1600" dirty="0"/>
              <a:t>BRD4123</a:t>
            </a:r>
            <a:r>
              <a:rPr lang="zh-CN" altLang="en-US" sz="1600" dirty="0"/>
              <a:t>药物治疗时，具有显著低的药物敏感性（</a:t>
            </a:r>
            <a:r>
              <a:rPr lang="en-US" altLang="zh-CN" sz="1600" dirty="0"/>
              <a:t>p=3.5e-12</a:t>
            </a:r>
            <a:r>
              <a:rPr lang="zh-CN" altLang="en-US" sz="1600" dirty="0"/>
              <a:t>）。说明了</a:t>
            </a:r>
            <a:r>
              <a:rPr lang="en-US" altLang="zh-CN" sz="1600" dirty="0"/>
              <a:t>MYC </a:t>
            </a:r>
            <a:r>
              <a:rPr lang="zh-CN" altLang="en-US" sz="1600" dirty="0"/>
              <a:t>表达状态可能会影响 </a:t>
            </a:r>
            <a:r>
              <a:rPr lang="en-US" altLang="zh-CN" sz="1600" dirty="0"/>
              <a:t>BRD4123 </a:t>
            </a:r>
            <a:r>
              <a:rPr lang="zh-CN" altLang="en-US" sz="1600" dirty="0"/>
              <a:t>的药效，</a:t>
            </a:r>
            <a:r>
              <a:rPr lang="en-US" altLang="zh-CN" sz="1600" dirty="0"/>
              <a:t>BRD4123 </a:t>
            </a:r>
            <a:r>
              <a:rPr lang="zh-CN" altLang="en-US" sz="1600" dirty="0"/>
              <a:t>具有靶向 </a:t>
            </a:r>
            <a:r>
              <a:rPr lang="en-US" altLang="zh-CN" sz="1600" dirty="0"/>
              <a:t>MYC </a:t>
            </a:r>
            <a:r>
              <a:rPr lang="zh-CN" altLang="en-US" sz="1600" dirty="0"/>
              <a:t>基因的潜力。进一步可以解释为</a:t>
            </a:r>
            <a:r>
              <a:rPr lang="en-US" altLang="zh-CN" sz="1600" dirty="0"/>
              <a:t>MYC </a:t>
            </a:r>
            <a:r>
              <a:rPr lang="zh-CN" altLang="en-US" sz="1600" dirty="0"/>
              <a:t>基因高表达的患者更适合使用</a:t>
            </a:r>
            <a:r>
              <a:rPr lang="en-US" altLang="zh-CN" sz="1600" dirty="0"/>
              <a:t>BRD4123</a:t>
            </a:r>
            <a:r>
              <a:rPr lang="zh-CN" altLang="en-US" sz="1600" dirty="0"/>
              <a:t>药物治疗。</a:t>
            </a:r>
            <a:endParaRPr lang="zh-CN" altLang="en-US" sz="16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lnSpc>
                <a:spcPct val="110000"/>
              </a:lnSpc>
            </a:pPr>
            <a:endParaRPr kumimoji="1" lang="zh-CN" altLang="en-US" sz="3200" b="1">
              <a:ln w="12700">
                <a:noFill/>
              </a:ln>
              <a:solidFill>
                <a:srgbClr val="262626">
                  <a:alpha val="100000"/>
                </a:srgbClr>
              </a:solidFill>
              <a:latin typeface="微软雅黑" panose="020B0503020204020204" charset="-122"/>
              <a:ea typeface="微软雅黑" panose="020B0503020204020204" charset="-122"/>
              <a:cs typeface="Source Han Sans CN Bold" panose="020B0800000000000000" charset="-122"/>
            </a:endParaRPr>
          </a:p>
        </p:txBody>
      </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1"/>
          <a:srcRect t="51595"/>
          <a:stretch>
            <a:fillRect/>
          </a:stretch>
        </p:blipFill>
        <p:spPr>
          <a:xfrm>
            <a:off x="9333230" y="158750"/>
            <a:ext cx="2858770" cy="701675"/>
          </a:xfrm>
          <a:prstGeom prst="rect">
            <a:avLst/>
          </a:prstGeom>
          <a:noFill/>
          <a:ln w="9525">
            <a:noFill/>
          </a:ln>
        </p:spPr>
      </p:pic>
      <p:sp>
        <p:nvSpPr>
          <p:cNvPr id="2" name="文本框 1"/>
          <p:cNvSpPr txBox="1"/>
          <p:nvPr/>
        </p:nvSpPr>
        <p:spPr>
          <a:xfrm>
            <a:off x="993775" y="581857"/>
            <a:ext cx="5800217" cy="400110"/>
          </a:xfrm>
          <a:prstGeom prst="rect">
            <a:avLst/>
          </a:prstGeom>
          <a:noFill/>
        </p:spPr>
        <p:txBody>
          <a:bodyPr wrap="square" rtlCol="0">
            <a:spAutoFit/>
          </a:bodyPr>
          <a:lstStyle/>
          <a:p>
            <a:r>
              <a:rPr lang="zh-CN" altLang="en-US" sz="2000" b="1" dirty="0">
                <a:solidFill>
                  <a:srgbClr val="FF0000"/>
                </a:solidFill>
                <a:latin typeface="+mj-ea"/>
                <a:ea typeface="+mj-ea"/>
              </a:rPr>
              <a:t>参考</a:t>
            </a:r>
            <a:endParaRPr lang="zh-CN" altLang="en-US" sz="2000" b="1" dirty="0">
              <a:solidFill>
                <a:srgbClr val="FF0000"/>
              </a:solidFill>
              <a:latin typeface="+mj-ea"/>
              <a:ea typeface="+mj-ea"/>
            </a:endParaRPr>
          </a:p>
        </p:txBody>
      </p:sp>
      <p:sp>
        <p:nvSpPr>
          <p:cNvPr id="14" name="文本框 13"/>
          <p:cNvSpPr txBox="1"/>
          <p:nvPr/>
        </p:nvSpPr>
        <p:spPr>
          <a:xfrm>
            <a:off x="1181862" y="2285241"/>
            <a:ext cx="9095994" cy="2585323"/>
          </a:xfrm>
          <a:prstGeom prst="rect">
            <a:avLst/>
          </a:prstGeom>
          <a:noFill/>
        </p:spPr>
        <p:txBody>
          <a:bodyPr wrap="square">
            <a:spAutoFit/>
          </a:bodyPr>
          <a:lstStyle/>
          <a:p>
            <a:pPr marL="285750" indent="-285750">
              <a:buFont typeface="Wingdings" panose="05000000000000000000" pitchFamily="2" charset="2"/>
              <a:buChar char="Ø"/>
            </a:pPr>
            <a:r>
              <a:rPr lang="en-US" altLang="zh-CN" sz="1800" dirty="0" err="1">
                <a:solidFill>
                  <a:schemeClr val="tx1">
                    <a:lumMod val="85000"/>
                    <a:lumOff val="15000"/>
                  </a:schemeClr>
                </a:solidFill>
                <a:latin typeface="Times New Roman" panose="02020603050405020304" pitchFamily="18" charset="0"/>
                <a:cs typeface="Times New Roman" panose="02020603050405020304" pitchFamily="18" charset="0"/>
              </a:rPr>
              <a:t>oncoPredict</a:t>
            </a:r>
            <a:r>
              <a:rPr lang="en-US" altLang="zh-CN" sz="1800"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altLang="zh-CN" dirty="0">
                <a:solidFill>
                  <a:schemeClr val="tx1">
                    <a:lumMod val="85000"/>
                    <a:lumOff val="15000"/>
                  </a:schemeClr>
                </a:solidFill>
                <a:latin typeface="Times New Roman" panose="02020603050405020304" pitchFamily="18" charset="0"/>
                <a:cs typeface="Times New Roman" panose="02020603050405020304" pitchFamily="18" charset="0"/>
              </a:rPr>
              <a:t>R</a:t>
            </a:r>
            <a:r>
              <a:rPr lang="zh-CN" altLang="en-US" dirty="0">
                <a:solidFill>
                  <a:schemeClr val="tx1">
                    <a:lumMod val="85000"/>
                    <a:lumOff val="15000"/>
                  </a:schemeClr>
                </a:solidFill>
                <a:latin typeface="Times New Roman" panose="02020603050405020304" pitchFamily="18" charset="0"/>
                <a:cs typeface="Times New Roman" panose="02020603050405020304" pitchFamily="18" charset="0"/>
              </a:rPr>
              <a:t>包</a:t>
            </a:r>
            <a:r>
              <a:rPr lang="zh-CN" altLang="en-US" sz="1800" dirty="0">
                <a:solidFill>
                  <a:schemeClr val="tx1">
                    <a:lumMod val="85000"/>
                    <a:lumOff val="15000"/>
                  </a:schemeClr>
                </a:solidFill>
                <a:latin typeface="Times New Roman" panose="02020603050405020304" pitchFamily="18" charset="0"/>
                <a:cs typeface="Times New Roman" panose="02020603050405020304" pitchFamily="18" charset="0"/>
              </a:rPr>
              <a:t>教程</a:t>
            </a:r>
            <a:r>
              <a:rPr lang="en-US" altLang="zh-CN" sz="1800" dirty="0">
                <a:solidFill>
                  <a:schemeClr val="tx1">
                    <a:lumMod val="85000"/>
                    <a:lumOff val="15000"/>
                  </a:schemeClr>
                </a:solidFill>
                <a:latin typeface="Times New Roman" panose="02020603050405020304" pitchFamily="18" charset="0"/>
                <a:cs typeface="Times New Roman" panose="02020603050405020304" pitchFamily="18" charset="0"/>
              </a:rPr>
              <a:t>1</a:t>
            </a:r>
            <a:r>
              <a:rPr lang="zh-CN" altLang="en-US" sz="1800" dirty="0">
                <a:solidFill>
                  <a:schemeClr val="tx1">
                    <a:lumMod val="85000"/>
                    <a:lumOff val="15000"/>
                  </a:schemeClr>
                </a:solidFill>
                <a:latin typeface="Times New Roman" panose="02020603050405020304" pitchFamily="18" charset="0"/>
                <a:cs typeface="Times New Roman" panose="02020603050405020304" pitchFamily="18" charset="0"/>
              </a:rPr>
              <a:t>：</a:t>
            </a:r>
            <a:r>
              <a:rPr lang="en-US" altLang="zh-CN" sz="1800"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hlinkClick r:id="rId2"/>
              </a:rPr>
              <a:t>https://blog.csdn.net/Ayue0616/article/details/135018476</a:t>
            </a:r>
            <a:r>
              <a:rPr lang="en-US" altLang="zh-CN"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altLang="zh-CN" sz="1800" dirty="0" err="1">
                <a:solidFill>
                  <a:schemeClr val="tx1">
                    <a:lumMod val="85000"/>
                    <a:lumOff val="15000"/>
                  </a:schemeClr>
                </a:solidFill>
                <a:latin typeface="Times New Roman" panose="02020603050405020304" pitchFamily="18" charset="0"/>
                <a:cs typeface="Times New Roman" panose="02020603050405020304" pitchFamily="18" charset="0"/>
              </a:rPr>
              <a:t>oncoPredict</a:t>
            </a:r>
            <a:r>
              <a:rPr lang="en-US" altLang="zh-CN" sz="1800"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altLang="zh-CN" dirty="0">
                <a:solidFill>
                  <a:schemeClr val="tx1">
                    <a:lumMod val="85000"/>
                    <a:lumOff val="15000"/>
                  </a:schemeClr>
                </a:solidFill>
                <a:latin typeface="Times New Roman" panose="02020603050405020304" pitchFamily="18" charset="0"/>
                <a:cs typeface="Times New Roman" panose="02020603050405020304" pitchFamily="18" charset="0"/>
              </a:rPr>
              <a:t>R</a:t>
            </a:r>
            <a:r>
              <a:rPr lang="zh-CN" altLang="en-US" dirty="0">
                <a:solidFill>
                  <a:schemeClr val="tx1">
                    <a:lumMod val="85000"/>
                    <a:lumOff val="15000"/>
                  </a:schemeClr>
                </a:solidFill>
                <a:latin typeface="Times New Roman" panose="02020603050405020304" pitchFamily="18" charset="0"/>
                <a:cs typeface="Times New Roman" panose="02020603050405020304" pitchFamily="18" charset="0"/>
              </a:rPr>
              <a:t>包</a:t>
            </a:r>
            <a:r>
              <a:rPr lang="zh-CN" altLang="en-US" sz="1800" dirty="0">
                <a:solidFill>
                  <a:schemeClr val="tx1">
                    <a:lumMod val="85000"/>
                    <a:lumOff val="15000"/>
                  </a:schemeClr>
                </a:solidFill>
                <a:latin typeface="Times New Roman" panose="02020603050405020304" pitchFamily="18" charset="0"/>
                <a:cs typeface="Times New Roman" panose="02020603050405020304" pitchFamily="18" charset="0"/>
              </a:rPr>
              <a:t>教程</a:t>
            </a:r>
            <a:r>
              <a:rPr lang="en-US" altLang="zh-CN" sz="1800" dirty="0">
                <a:solidFill>
                  <a:schemeClr val="tx1">
                    <a:lumMod val="85000"/>
                    <a:lumOff val="15000"/>
                  </a:schemeClr>
                </a:solidFill>
                <a:latin typeface="Times New Roman" panose="02020603050405020304" pitchFamily="18" charset="0"/>
                <a:cs typeface="Times New Roman" panose="02020603050405020304" pitchFamily="18" charset="0"/>
              </a:rPr>
              <a:t>2</a:t>
            </a:r>
            <a:r>
              <a:rPr lang="zh-CN" altLang="en-US" sz="1800" dirty="0">
                <a:solidFill>
                  <a:schemeClr val="tx1">
                    <a:lumMod val="85000"/>
                    <a:lumOff val="15000"/>
                  </a:schemeClr>
                </a:solidFill>
                <a:latin typeface="Times New Roman" panose="02020603050405020304" pitchFamily="18" charset="0"/>
                <a:cs typeface="Times New Roman" panose="02020603050405020304" pitchFamily="18" charset="0"/>
              </a:rPr>
              <a:t>：</a:t>
            </a:r>
            <a:r>
              <a:rPr lang="en-US" altLang="zh-CN" sz="1800"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hlinkClick r:id="rId3"/>
              </a:rPr>
              <a:t>https://www.jianshu.com/p/dafe9b39aa06</a:t>
            </a:r>
            <a:r>
              <a:rPr lang="en-US" altLang="zh-CN"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GDSC</a:t>
            </a:r>
            <a:r>
              <a:rPr lang="zh-CN" altLang="en-US" dirty="0">
                <a:latin typeface="Times New Roman" panose="02020603050405020304" pitchFamily="18" charset="0"/>
                <a:cs typeface="Times New Roman" panose="02020603050405020304" pitchFamily="18" charset="0"/>
              </a:rPr>
              <a:t>数据库：</a:t>
            </a:r>
            <a:r>
              <a:rPr lang="en-US" altLang="zh-CN" dirty="0">
                <a:latin typeface="Times New Roman" panose="02020603050405020304" pitchFamily="18" charset="0"/>
                <a:cs typeface="Times New Roman" panose="02020603050405020304" pitchFamily="18" charset="0"/>
                <a:hlinkClick r:id="rId4"/>
              </a:rPr>
              <a:t>https://mp.weixin.qq.com/s/uQ46gEUpxFIDHKPZ-HBNRA</a:t>
            </a:r>
            <a:r>
              <a:rPr lang="en-US" altLang="zh-CN"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CTRP</a:t>
            </a:r>
            <a:r>
              <a:rPr lang="zh-CN" altLang="en-US" dirty="0">
                <a:latin typeface="Times New Roman" panose="02020603050405020304" pitchFamily="18" charset="0"/>
                <a:cs typeface="Times New Roman" panose="02020603050405020304" pitchFamily="18" charset="0"/>
              </a:rPr>
              <a:t>数据库： </a:t>
            </a:r>
            <a:r>
              <a:rPr lang="en-US" altLang="zh-CN" dirty="0">
                <a:latin typeface="Times New Roman" panose="02020603050405020304" pitchFamily="18" charset="0"/>
                <a:cs typeface="Times New Roman" panose="02020603050405020304" pitchFamily="18" charset="0"/>
                <a:hlinkClick r:id="rId5"/>
              </a:rPr>
              <a:t>https://mp.weixin.qq.com/s/eQawbSTCb0JYQI3KFWGaaQ</a:t>
            </a:r>
            <a:r>
              <a:rPr lang="en-US" altLang="zh-CN" dirty="0">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a:p>
            <a:endParaRPr lang="en-US" altLang="zh-CN" dirty="0">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Ø"/>
            </a:pPr>
            <a:r>
              <a:rPr lang="en-US" altLang="zh-CN" sz="1800" dirty="0" err="1">
                <a:solidFill>
                  <a:schemeClr val="tx1">
                    <a:lumMod val="85000"/>
                    <a:lumOff val="15000"/>
                  </a:schemeClr>
                </a:solidFill>
                <a:latin typeface="Times New Roman" panose="02020603050405020304" pitchFamily="18" charset="0"/>
                <a:cs typeface="Times New Roman" panose="02020603050405020304" pitchFamily="18" charset="0"/>
              </a:rPr>
              <a:t>oncoPredict</a:t>
            </a:r>
            <a:r>
              <a:rPr lang="en-US" altLang="zh-CN" sz="1800" dirty="0">
                <a:solidFill>
                  <a:schemeClr val="tx1">
                    <a:lumMod val="85000"/>
                    <a:lumOff val="15000"/>
                  </a:schemeClr>
                </a:solidFill>
                <a:latin typeface="Times New Roman" panose="02020603050405020304" pitchFamily="18" charset="0"/>
                <a:cs typeface="Times New Roman" panose="02020603050405020304" pitchFamily="18" charset="0"/>
              </a:rPr>
              <a:t> </a:t>
            </a:r>
            <a:r>
              <a:rPr lang="en-US" altLang="zh-CN" dirty="0">
                <a:solidFill>
                  <a:schemeClr val="tx1">
                    <a:lumMod val="85000"/>
                    <a:lumOff val="15000"/>
                  </a:schemeClr>
                </a:solidFill>
                <a:latin typeface="Times New Roman" panose="02020603050405020304" pitchFamily="18" charset="0"/>
                <a:cs typeface="Times New Roman" panose="02020603050405020304" pitchFamily="18" charset="0"/>
              </a:rPr>
              <a:t>R</a:t>
            </a:r>
            <a:r>
              <a:rPr lang="zh-CN" altLang="en-US" dirty="0">
                <a:solidFill>
                  <a:schemeClr val="tx1">
                    <a:lumMod val="85000"/>
                    <a:lumOff val="15000"/>
                  </a:schemeClr>
                </a:solidFill>
                <a:latin typeface="Times New Roman" panose="02020603050405020304" pitchFamily="18" charset="0"/>
                <a:cs typeface="Times New Roman" panose="02020603050405020304" pitchFamily="18" charset="0"/>
              </a:rPr>
              <a:t>包原文 </a:t>
            </a:r>
            <a:r>
              <a:rPr lang="en-US" altLang="zh-CN" dirty="0">
                <a:solidFill>
                  <a:schemeClr val="tx1">
                    <a:lumMod val="85000"/>
                    <a:lumOff val="15000"/>
                  </a:schemeClr>
                </a:solidFill>
                <a:latin typeface="Times New Roman" panose="02020603050405020304" pitchFamily="18" charset="0"/>
                <a:cs typeface="Times New Roman" panose="02020603050405020304" pitchFamily="18" charset="0"/>
                <a:hlinkClick r:id="rId6"/>
              </a:rPr>
              <a:t>https://pmc.ncbi.nlm.nih.gov/articles/PMC8574972/</a:t>
            </a:r>
            <a:r>
              <a:rPr lang="en-US" altLang="zh-CN" dirty="0">
                <a:solidFill>
                  <a:schemeClr val="tx1">
                    <a:lumMod val="85000"/>
                    <a:lumOff val="15000"/>
                  </a:schemeClr>
                </a:solidFill>
                <a:latin typeface="Times New Roman" panose="02020603050405020304" pitchFamily="18" charset="0"/>
                <a:cs typeface="Times New Roman" panose="02020603050405020304" pitchFamily="18" charset="0"/>
              </a:rPr>
              <a:t> </a:t>
            </a: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6030" y="323285"/>
            <a:ext cx="10969200" cy="705600"/>
          </a:xfrm>
        </p:spPr>
        <p:txBody>
          <a:bodyPr/>
          <a:lstStyle/>
          <a:p>
            <a:r>
              <a:rPr lang="zh-CN" altLang="en-US" dirty="0" smtClean="0">
                <a:solidFill>
                  <a:schemeClr val="tx1"/>
                </a:solidFill>
              </a:rPr>
              <a:t>数据库支持三种搜索方式</a:t>
            </a:r>
            <a:endParaRPr lang="zh-CN" altLang="en-US" dirty="0">
              <a:solidFill>
                <a:schemeClr val="tx1"/>
              </a:solidFill>
            </a:endParaRPr>
          </a:p>
        </p:txBody>
      </p:sp>
      <p:sp>
        <p:nvSpPr>
          <p:cNvPr id="3" name="内容占位符 2"/>
          <p:cNvSpPr>
            <a:spLocks noGrp="1"/>
          </p:cNvSpPr>
          <p:nvPr>
            <p:ph idx="1"/>
          </p:nvPr>
        </p:nvSpPr>
        <p:spPr>
          <a:xfrm>
            <a:off x="1952596" y="1571612"/>
            <a:ext cx="5429288" cy="4724400"/>
          </a:xfrm>
        </p:spPr>
        <p:txBody>
          <a:bodyPr/>
          <a:lstStyle/>
          <a:p>
            <a:pPr>
              <a:buNone/>
            </a:pPr>
            <a:endParaRPr lang="en-US" altLang="zh-CN" b="1" dirty="0" smtClean="0"/>
          </a:p>
          <a:p>
            <a:pPr>
              <a:buNone/>
            </a:pPr>
            <a:r>
              <a:rPr lang="zh-CN" altLang="en-US" b="1" dirty="0" smtClean="0">
                <a:solidFill>
                  <a:schemeClr val="bg2">
                    <a:lumMod val="25000"/>
                  </a:schemeClr>
                </a:solidFill>
              </a:rPr>
              <a:t>一、从药物（化合物）出发</a:t>
            </a:r>
            <a:endParaRPr lang="en-US" altLang="zh-CN" b="1" dirty="0" smtClean="0">
              <a:solidFill>
                <a:schemeClr val="bg2">
                  <a:lumMod val="25000"/>
                </a:schemeClr>
              </a:solidFill>
            </a:endParaRPr>
          </a:p>
          <a:p>
            <a:pPr>
              <a:buNone/>
            </a:pPr>
            <a:endParaRPr lang="en-US" altLang="zh-CN" b="1" dirty="0" smtClean="0"/>
          </a:p>
          <a:p>
            <a:pPr>
              <a:buNone/>
            </a:pPr>
            <a:r>
              <a:rPr lang="zh-CN" altLang="en-US" b="1" dirty="0" smtClean="0"/>
              <a:t>二、从肿瘤细胞系出发</a:t>
            </a:r>
            <a:endParaRPr lang="zh-CN" altLang="en-US" dirty="0" smtClean="0"/>
          </a:p>
          <a:p>
            <a:pPr>
              <a:buNone/>
            </a:pPr>
            <a:endParaRPr lang="en-US" altLang="zh-CN" b="1" dirty="0" smtClean="0"/>
          </a:p>
          <a:p>
            <a:pPr>
              <a:buNone/>
            </a:pPr>
            <a:r>
              <a:rPr lang="zh-CN" altLang="en-US" b="1" dirty="0" smtClean="0"/>
              <a:t>三、从基因（特征）出发</a:t>
            </a:r>
            <a:endParaRPr lang="en-US" altLang="zh-CN" b="1" dirty="0" smtClean="0"/>
          </a:p>
          <a:p>
            <a:endParaRPr lang="zh-CN" altLang="en-US" dirty="0"/>
          </a:p>
        </p:txBody>
      </p:sp>
      <p:pic>
        <p:nvPicPr>
          <p:cNvPr id="5" name="Picture 2"/>
          <p:cNvPicPr>
            <a:picLocks noChangeAspect="1" noChangeArrowheads="1"/>
          </p:cNvPicPr>
          <p:nvPr/>
        </p:nvPicPr>
        <p:blipFill>
          <a:blip r:embed="rId1"/>
          <a:srcRect/>
          <a:stretch>
            <a:fillRect/>
          </a:stretch>
        </p:blipFill>
        <p:spPr bwMode="auto">
          <a:xfrm>
            <a:off x="6798006" y="1313803"/>
            <a:ext cx="1857388" cy="4429156"/>
          </a:xfrm>
          <a:prstGeom prst="rect">
            <a:avLst/>
          </a:prstGeom>
          <a:noFill/>
          <a:ln w="9525">
            <a:noFill/>
            <a:miter lim="800000"/>
            <a:headEnd/>
            <a:tailEnd/>
          </a:ln>
          <a:effectLst/>
        </p:spPr>
      </p:pic>
      <p:sp>
        <p:nvSpPr>
          <p:cNvPr id="4"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6" name="组合 5"/>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00170" y="315665"/>
            <a:ext cx="10969200" cy="705600"/>
          </a:xfrm>
        </p:spPr>
        <p:txBody>
          <a:bodyPr/>
          <a:lstStyle/>
          <a:p>
            <a:r>
              <a:rPr lang="zh-CN" altLang="en-US" dirty="0" smtClean="0">
                <a:solidFill>
                  <a:schemeClr val="tx1"/>
                </a:solidFill>
              </a:rPr>
              <a:t>药物查询</a:t>
            </a:r>
            <a:endParaRPr lang="zh-CN" altLang="en-US" dirty="0">
              <a:solidFill>
                <a:schemeClr val="tx1"/>
              </a:solidFill>
            </a:endParaRPr>
          </a:p>
        </p:txBody>
      </p:sp>
      <p:sp>
        <p:nvSpPr>
          <p:cNvPr id="3" name="内容占位符 2"/>
          <p:cNvSpPr>
            <a:spLocks noGrp="1"/>
          </p:cNvSpPr>
          <p:nvPr>
            <p:ph idx="1"/>
          </p:nvPr>
        </p:nvSpPr>
        <p:spPr>
          <a:xfrm>
            <a:off x="1981200" y="1600200"/>
            <a:ext cx="8229600" cy="1185858"/>
          </a:xfrm>
        </p:spPr>
        <p:txBody>
          <a:bodyPr>
            <a:normAutofit fontScale="90000" lnSpcReduction="10000"/>
          </a:bodyPr>
          <a:lstStyle/>
          <a:p>
            <a:pPr>
              <a:buNone/>
            </a:pPr>
            <a:r>
              <a:rPr lang="zh-CN" altLang="en-US" b="1" dirty="0" smtClean="0"/>
              <a:t>可以查询肿瘤药物基本信息，如</a:t>
            </a:r>
            <a:r>
              <a:rPr lang="en-US" altLang="zh-CN" b="1" dirty="0" smtClean="0"/>
              <a:t>IC50</a:t>
            </a:r>
            <a:r>
              <a:rPr lang="zh-CN" altLang="en-US" b="1" dirty="0" smtClean="0"/>
              <a:t>、靶点、信号通路检索，以及耐药、敏感相关基因；</a:t>
            </a:r>
            <a:endParaRPr lang="en-US" altLang="zh-CN" b="1" dirty="0" smtClean="0"/>
          </a:p>
          <a:p>
            <a:pPr>
              <a:buNone/>
            </a:pPr>
            <a:endParaRPr lang="en-US" altLang="zh-CN" b="1" dirty="0" smtClean="0"/>
          </a:p>
          <a:p>
            <a:pPr>
              <a:buNone/>
            </a:pPr>
            <a:endParaRPr lang="en-US" altLang="zh-CN" b="1" dirty="0" smtClean="0"/>
          </a:p>
          <a:p>
            <a:pPr>
              <a:buNone/>
            </a:pPr>
            <a:endParaRPr lang="en-US" altLang="zh-CN" b="1" dirty="0" smtClean="0"/>
          </a:p>
          <a:p>
            <a:pPr>
              <a:buNone/>
            </a:pPr>
            <a:endParaRPr lang="zh-CN" altLang="en-US" dirty="0"/>
          </a:p>
        </p:txBody>
      </p:sp>
      <p:pic>
        <p:nvPicPr>
          <p:cNvPr id="3075" name="Picture 3"/>
          <p:cNvPicPr>
            <a:picLocks noChangeAspect="1" noChangeArrowheads="1"/>
          </p:cNvPicPr>
          <p:nvPr/>
        </p:nvPicPr>
        <p:blipFill>
          <a:blip r:embed="rId1"/>
          <a:srcRect/>
          <a:stretch>
            <a:fillRect/>
          </a:stretch>
        </p:blipFill>
        <p:spPr bwMode="auto">
          <a:xfrm>
            <a:off x="2079281" y="2895916"/>
            <a:ext cx="2686050" cy="2667000"/>
          </a:xfrm>
          <a:prstGeom prst="rect">
            <a:avLst/>
          </a:prstGeom>
          <a:noFill/>
          <a:ln w="9525">
            <a:noFill/>
            <a:miter lim="800000"/>
            <a:headEnd/>
            <a:tailEnd/>
          </a:ln>
          <a:effectLst/>
        </p:spPr>
      </p:pic>
      <p:sp>
        <p:nvSpPr>
          <p:cNvPr id="8" name="TextBox 7"/>
          <p:cNvSpPr txBox="1"/>
          <p:nvPr/>
        </p:nvSpPr>
        <p:spPr>
          <a:xfrm>
            <a:off x="7524443" y="3061016"/>
            <a:ext cx="1643074" cy="2030095"/>
          </a:xfrm>
          <a:prstGeom prst="rect">
            <a:avLst/>
          </a:prstGeom>
          <a:noFill/>
        </p:spPr>
        <p:txBody>
          <a:bodyPr wrap="square" rtlCol="0">
            <a:spAutoFit/>
          </a:bodyPr>
          <a:lstStyle/>
          <a:p>
            <a:r>
              <a:rPr lang="en-US" altLang="zh-CN" dirty="0" smtClean="0"/>
              <a:t>GDSC2</a:t>
            </a:r>
            <a:r>
              <a:rPr lang="zh-CN" altLang="en-US" dirty="0" smtClean="0"/>
              <a:t>收录从</a:t>
            </a:r>
            <a:r>
              <a:rPr lang="en-US" altLang="zh-CN" dirty="0" smtClean="0"/>
              <a:t>2015</a:t>
            </a:r>
            <a:r>
              <a:rPr lang="zh-CN" altLang="en-US" dirty="0" smtClean="0"/>
              <a:t>年至今的测序和试验结果。最新版本的</a:t>
            </a:r>
            <a:r>
              <a:rPr lang="en-US" altLang="zh-CN" dirty="0" smtClean="0"/>
              <a:t>GDSC1</a:t>
            </a:r>
            <a:r>
              <a:rPr lang="zh-CN" altLang="en-US" dirty="0" smtClean="0"/>
              <a:t>包含</a:t>
            </a:r>
            <a:r>
              <a:rPr lang="en-US" altLang="zh-CN" dirty="0" smtClean="0"/>
              <a:t>198</a:t>
            </a:r>
            <a:r>
              <a:rPr lang="zh-CN" altLang="en-US" dirty="0" smtClean="0"/>
              <a:t>个抗癌化合物。</a:t>
            </a:r>
            <a:endParaRPr lang="zh-CN" altLang="en-US" dirty="0"/>
          </a:p>
        </p:txBody>
      </p:sp>
      <p:sp>
        <p:nvSpPr>
          <p:cNvPr id="10" name="TextBox 9"/>
          <p:cNvSpPr txBox="1"/>
          <p:nvPr/>
        </p:nvSpPr>
        <p:spPr>
          <a:xfrm>
            <a:off x="5427658" y="3061016"/>
            <a:ext cx="1714512" cy="2030095"/>
          </a:xfrm>
          <a:prstGeom prst="rect">
            <a:avLst/>
          </a:prstGeom>
          <a:noFill/>
        </p:spPr>
        <p:txBody>
          <a:bodyPr wrap="square" rtlCol="0">
            <a:spAutoFit/>
          </a:bodyPr>
          <a:lstStyle/>
          <a:p>
            <a:r>
              <a:rPr lang="en-US" altLang="zh-CN" dirty="0" smtClean="0"/>
              <a:t>GDSC1</a:t>
            </a:r>
            <a:r>
              <a:rPr lang="zh-CN" altLang="en-US" dirty="0" smtClean="0"/>
              <a:t>收录从</a:t>
            </a:r>
            <a:r>
              <a:rPr lang="en-US" altLang="zh-CN" dirty="0" smtClean="0"/>
              <a:t>2010-2015</a:t>
            </a:r>
            <a:r>
              <a:rPr lang="zh-CN" altLang="en-US" dirty="0" smtClean="0"/>
              <a:t>年的测序和试验结果。最新版本的</a:t>
            </a:r>
            <a:r>
              <a:rPr lang="en-US" altLang="zh-CN" dirty="0" smtClean="0"/>
              <a:t>GDSC1</a:t>
            </a:r>
            <a:r>
              <a:rPr lang="zh-CN" altLang="en-US" dirty="0" smtClean="0"/>
              <a:t>包含</a:t>
            </a:r>
            <a:r>
              <a:rPr lang="en-US" altLang="zh-CN" dirty="0" smtClean="0"/>
              <a:t>367</a:t>
            </a:r>
            <a:r>
              <a:rPr lang="zh-CN" altLang="en-US" dirty="0" smtClean="0"/>
              <a:t>个抗癌化合物。</a:t>
            </a:r>
            <a:endParaRPr lang="zh-CN" altLang="en-US" dirty="0"/>
          </a:p>
        </p:txBody>
      </p:sp>
      <p:sp>
        <p:nvSpPr>
          <p:cNvPr id="11" name="TextBox 10"/>
          <p:cNvSpPr txBox="1"/>
          <p:nvPr/>
        </p:nvSpPr>
        <p:spPr>
          <a:xfrm>
            <a:off x="5427341" y="5284484"/>
            <a:ext cx="3643338" cy="1198880"/>
          </a:xfrm>
          <a:prstGeom prst="rect">
            <a:avLst/>
          </a:prstGeom>
          <a:noFill/>
        </p:spPr>
        <p:txBody>
          <a:bodyPr wrap="square" rtlCol="0">
            <a:spAutoFit/>
          </a:bodyPr>
          <a:lstStyle/>
          <a:p>
            <a:r>
              <a:rPr lang="en-US" altLang="zh-CN" dirty="0" smtClean="0"/>
              <a:t>GDSC1</a:t>
            </a:r>
            <a:r>
              <a:rPr lang="zh-CN" altLang="en-US" dirty="0" smtClean="0"/>
              <a:t>数量大，</a:t>
            </a:r>
            <a:r>
              <a:rPr lang="en-US" altLang="zh-CN" dirty="0" smtClean="0"/>
              <a:t>GDSC2</a:t>
            </a:r>
            <a:r>
              <a:rPr lang="zh-CN" altLang="en-US" dirty="0" smtClean="0"/>
              <a:t>数据较新，官方建议使用</a:t>
            </a:r>
            <a:r>
              <a:rPr lang="en-US" altLang="zh-CN" dirty="0" smtClean="0"/>
              <a:t>GDSC1</a:t>
            </a:r>
            <a:r>
              <a:rPr lang="zh-CN" altLang="en-US" dirty="0" smtClean="0"/>
              <a:t>，但实际使用哪个数据集，根据研究者自行决定</a:t>
            </a:r>
            <a:endParaRPr lang="zh-CN" altLang="en-US" dirty="0"/>
          </a:p>
        </p:txBody>
      </p:sp>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4" name="组合 3"/>
          <p:cNvGrpSpPr/>
          <p:nvPr/>
        </p:nvGrpSpPr>
        <p:grpSpPr>
          <a:xfrm>
            <a:off x="479425" y="1268730"/>
            <a:ext cx="514350" cy="131445"/>
            <a:chOff x="1040" y="4802"/>
            <a:chExt cx="810" cy="207"/>
          </a:xfrm>
        </p:grpSpPr>
        <p:sp>
          <p:nvSpPr>
            <p:cNvPr id="6"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7"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6845" y="315665"/>
            <a:ext cx="10969200" cy="705600"/>
          </a:xfrm>
        </p:spPr>
        <p:txBody>
          <a:bodyPr/>
          <a:lstStyle/>
          <a:p>
            <a:r>
              <a:rPr lang="zh-CN" altLang="en-US" dirty="0" smtClean="0">
                <a:solidFill>
                  <a:schemeClr val="tx1"/>
                </a:solidFill>
              </a:rPr>
              <a:t>药物查询</a:t>
            </a:r>
            <a:endParaRPr lang="zh-CN" altLang="en-US" dirty="0"/>
          </a:p>
        </p:txBody>
      </p:sp>
      <p:sp>
        <p:nvSpPr>
          <p:cNvPr id="3" name="内容占位符 2"/>
          <p:cNvSpPr>
            <a:spLocks noGrp="1"/>
          </p:cNvSpPr>
          <p:nvPr>
            <p:ph idx="1"/>
          </p:nvPr>
        </p:nvSpPr>
        <p:spPr>
          <a:xfrm>
            <a:off x="1981200" y="1600200"/>
            <a:ext cx="8229600" cy="900106"/>
          </a:xfrm>
        </p:spPr>
        <p:txBody>
          <a:bodyPr>
            <a:normAutofit fontScale="90000" lnSpcReduction="20000"/>
          </a:bodyPr>
          <a:lstStyle/>
          <a:p>
            <a:pPr>
              <a:buNone/>
            </a:pPr>
            <a:r>
              <a:rPr lang="zh-CN" altLang="en-US" dirty="0" smtClean="0"/>
              <a:t>来源：</a:t>
            </a:r>
            <a:r>
              <a:rPr lang="en-US" altLang="zh-CN" dirty="0" smtClean="0"/>
              <a:t>GDSC</a:t>
            </a:r>
            <a:r>
              <a:rPr lang="zh-CN" altLang="en-US" dirty="0" smtClean="0"/>
              <a:t>中纳入的化合物包括细胞毒性化学治疗剂和靶向治疗化合物，来自商业、学术合作者以及生物技术和制药行业。</a:t>
            </a:r>
            <a:br>
              <a:rPr lang="zh-CN" altLang="en-US" dirty="0" smtClean="0"/>
            </a:br>
            <a:endParaRPr lang="zh-CN" altLang="en-US" dirty="0"/>
          </a:p>
        </p:txBody>
      </p:sp>
      <p:sp>
        <p:nvSpPr>
          <p:cNvPr id="4" name="TextBox 3"/>
          <p:cNvSpPr txBox="1"/>
          <p:nvPr/>
        </p:nvSpPr>
        <p:spPr>
          <a:xfrm>
            <a:off x="2024034" y="2428868"/>
            <a:ext cx="8001056" cy="2214880"/>
          </a:xfrm>
          <a:prstGeom prst="rect">
            <a:avLst/>
          </a:prstGeom>
          <a:noFill/>
        </p:spPr>
        <p:txBody>
          <a:bodyPr wrap="square" rtlCol="0">
            <a:spAutoFit/>
          </a:bodyPr>
          <a:lstStyle/>
          <a:p>
            <a:r>
              <a:rPr lang="zh-CN" altLang="en-US" sz="2000" dirty="0" smtClean="0"/>
              <a:t>通过抗肿瘤化合物进行浏览：可展示不同化合物的别名、靶点。靶点通路、药物</a:t>
            </a:r>
            <a:r>
              <a:rPr lang="en-US" altLang="zh-CN" sz="2000" dirty="0" smtClean="0"/>
              <a:t>ID</a:t>
            </a:r>
            <a:r>
              <a:rPr lang="zh-CN" altLang="en-US" sz="2000" dirty="0" smtClean="0"/>
              <a:t>、筛查机构，以及其在</a:t>
            </a:r>
            <a:r>
              <a:rPr lang="en-US" altLang="zh-CN" sz="2000" dirty="0" smtClean="0"/>
              <a:t>GDSC1</a:t>
            </a:r>
            <a:r>
              <a:rPr lang="zh-CN" altLang="en-US" sz="2000" dirty="0" smtClean="0"/>
              <a:t>或</a:t>
            </a:r>
            <a:r>
              <a:rPr lang="en-US" altLang="zh-CN" sz="2000" dirty="0" smtClean="0"/>
              <a:t>GDSC2</a:t>
            </a:r>
            <a:r>
              <a:rPr lang="zh-CN" altLang="en-US" sz="2000" dirty="0" smtClean="0"/>
              <a:t>中的数据总量（对应细胞系的数量）。可在右侧的筛选框中输入自己感兴趣的抗癌化合物，进行结果筛选。点击药物名可链接至</a:t>
            </a:r>
            <a:r>
              <a:rPr lang="en-US" altLang="zh-CN" sz="2000" dirty="0" smtClean="0"/>
              <a:t>GDSC</a:t>
            </a:r>
            <a:r>
              <a:rPr lang="zh-CN" altLang="en-US" sz="2000" dirty="0" smtClean="0"/>
              <a:t>的可视化界面，展示该药物在不同细胞系中的</a:t>
            </a:r>
            <a:r>
              <a:rPr lang="en-US" altLang="zh-CN" sz="2000" dirty="0" smtClean="0"/>
              <a:t>IC50/AUC</a:t>
            </a:r>
            <a:r>
              <a:rPr lang="zh-CN" altLang="en-US" sz="2000" dirty="0" smtClean="0"/>
              <a:t>、在不同组织中的数据、以及火山图和散点图。</a:t>
            </a:r>
            <a:br>
              <a:rPr lang="zh-CN" altLang="en-US" sz="2000" dirty="0" smtClean="0"/>
            </a:br>
            <a:endParaRPr lang="zh-CN" altLang="en-US" dirty="0"/>
          </a:p>
        </p:txBody>
      </p:sp>
      <p:sp>
        <p:nvSpPr>
          <p:cNvPr id="5122" name="AutoShape 2" descr="http://image109.360doc.com/DownloadImg/2018/05/0917/132567666_4_20180509053127597"/>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124" name="AutoShape 4" descr="http://image109.360doc.com/DownloadImg/2018/05/0917/132567666_4_20180509053127597"/>
          <p:cNvSpPr>
            <a:spLocks noChangeAspect="1" noChangeArrowheads="1"/>
          </p:cNvSpPr>
          <p:nvPr/>
        </p:nvSpPr>
        <p:spPr bwMode="auto">
          <a:xfrm>
            <a:off x="1679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6" name="组合 5"/>
          <p:cNvGrpSpPr/>
          <p:nvPr/>
        </p:nvGrpSpPr>
        <p:grpSpPr>
          <a:xfrm>
            <a:off x="479425" y="1268730"/>
            <a:ext cx="514350" cy="131445"/>
            <a:chOff x="1040" y="4802"/>
            <a:chExt cx="810" cy="207"/>
          </a:xfrm>
        </p:grpSpPr>
        <p:sp>
          <p:nvSpPr>
            <p:cNvPr id="8" name="标题 1"/>
            <p:cNvSpPr txBox="1"/>
            <p:nvPr>
              <p:custDataLst>
                <p:tags r:id="rId1"/>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2"/>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3"/>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27735" y="289560"/>
            <a:ext cx="8229600" cy="857232"/>
          </a:xfrm>
        </p:spPr>
        <p:txBody>
          <a:bodyPr>
            <a:normAutofit fontScale="85000" lnSpcReduction="20000"/>
          </a:bodyPr>
          <a:lstStyle/>
          <a:p>
            <a:pPr>
              <a:buNone/>
            </a:pPr>
            <a:r>
              <a:rPr lang="en-US" b="1" dirty="0" smtClean="0"/>
              <a:t>browse compounds</a:t>
            </a:r>
            <a:endParaRPr lang="zh-CN" altLang="en-US" dirty="0" smtClean="0"/>
          </a:p>
          <a:p>
            <a:pPr>
              <a:buNone/>
            </a:pPr>
            <a:r>
              <a:rPr lang="zh-CN" altLang="en-US" dirty="0" smtClean="0"/>
              <a:t>点进去的页面</a:t>
            </a:r>
            <a:endParaRPr lang="zh-CN" altLang="en-US" dirty="0" smtClean="0"/>
          </a:p>
          <a:p>
            <a:endParaRPr lang="zh-CN" altLang="en-US" dirty="0"/>
          </a:p>
        </p:txBody>
      </p:sp>
      <p:pic>
        <p:nvPicPr>
          <p:cNvPr id="5" name="图片 4"/>
          <p:cNvPicPr/>
          <p:nvPr/>
        </p:nvPicPr>
        <p:blipFill>
          <a:blip r:embed="rId1"/>
          <a:srcRect/>
          <a:stretch>
            <a:fillRect/>
          </a:stretch>
        </p:blipFill>
        <p:spPr bwMode="auto">
          <a:xfrm>
            <a:off x="1502410" y="1146810"/>
            <a:ext cx="8475345" cy="5345430"/>
          </a:xfrm>
          <a:prstGeom prst="rect">
            <a:avLst/>
          </a:prstGeom>
          <a:noFill/>
          <a:ln w="9525">
            <a:noFill/>
            <a:miter lim="800000"/>
            <a:headEnd/>
            <a:tailEnd/>
          </a:ln>
        </p:spPr>
      </p:pic>
      <p:sp>
        <p:nvSpPr>
          <p:cNvPr id="2"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4" name="组合 3"/>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图片 4"/>
          <p:cNvPicPr>
            <a:picLocks noChangeAspect="1"/>
          </p:cNvPicPr>
          <p:nvPr/>
        </p:nvPicPr>
        <p:blipFill>
          <a:blip r:embed="rId1"/>
          <a:srcRect t="51595"/>
          <a:stretch>
            <a:fillRect/>
          </a:stretch>
        </p:blipFill>
        <p:spPr>
          <a:xfrm>
            <a:off x="9333230" y="158750"/>
            <a:ext cx="2858770" cy="701675"/>
          </a:xfrm>
          <a:prstGeom prst="rect">
            <a:avLst/>
          </a:prstGeom>
          <a:noFill/>
          <a:ln w="9525">
            <a:noFill/>
          </a:ln>
        </p:spPr>
      </p:pic>
      <p:sp>
        <p:nvSpPr>
          <p:cNvPr id="3" name="内容占位符 2"/>
          <p:cNvSpPr>
            <a:spLocks noGrp="1"/>
          </p:cNvSpPr>
          <p:nvPr>
            <p:ph idx="1"/>
          </p:nvPr>
        </p:nvSpPr>
        <p:spPr>
          <a:xfrm>
            <a:off x="993775" y="158750"/>
            <a:ext cx="8395335" cy="1571625"/>
          </a:xfrm>
        </p:spPr>
        <p:txBody>
          <a:bodyPr>
            <a:normAutofit/>
          </a:bodyPr>
          <a:lstStyle/>
          <a:p>
            <a:pPr lvl="0">
              <a:buNone/>
            </a:pPr>
            <a:r>
              <a:rPr lang="zh-CN" altLang="en-US" dirty="0" smtClean="0"/>
              <a:t>曲线图：展示顺铂与</a:t>
            </a:r>
            <a:r>
              <a:rPr lang="en-US" dirty="0" smtClean="0"/>
              <a:t>GDSC1</a:t>
            </a:r>
            <a:r>
              <a:rPr lang="zh-CN" altLang="en-US" dirty="0" smtClean="0"/>
              <a:t>肿瘤中的</a:t>
            </a:r>
            <a:r>
              <a:rPr lang="en-US" dirty="0" smtClean="0"/>
              <a:t>IC50</a:t>
            </a:r>
            <a:r>
              <a:rPr lang="zh-CN" altLang="en-US" dirty="0" smtClean="0"/>
              <a:t>值。绿色对应的细胞系顺铂敏感，而红色对应的细胞系对顺铂耐药。</a:t>
            </a:r>
            <a:endParaRPr lang="zh-CN" altLang="en-US" dirty="0" smtClean="0"/>
          </a:p>
          <a:p>
            <a:endParaRPr lang="zh-CN" altLang="en-US" dirty="0"/>
          </a:p>
        </p:txBody>
      </p:sp>
      <p:pic>
        <p:nvPicPr>
          <p:cNvPr id="4" name="图片 3"/>
          <p:cNvPicPr/>
          <p:nvPr/>
        </p:nvPicPr>
        <p:blipFill>
          <a:blip r:embed="rId2"/>
          <a:srcRect/>
          <a:stretch>
            <a:fillRect/>
          </a:stretch>
        </p:blipFill>
        <p:spPr bwMode="auto">
          <a:xfrm>
            <a:off x="1524000" y="1571612"/>
            <a:ext cx="9144000" cy="5286388"/>
          </a:xfrm>
          <a:prstGeom prst="rect">
            <a:avLst/>
          </a:prstGeom>
          <a:noFill/>
          <a:ln w="9525">
            <a:noFill/>
            <a:miter lim="800000"/>
            <a:headEnd/>
            <a:tailEnd/>
          </a:ln>
        </p:spPr>
      </p:pic>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2" name="组合 1"/>
          <p:cNvGrpSpPr/>
          <p:nvPr/>
        </p:nvGrpSpPr>
        <p:grpSpPr>
          <a:xfrm>
            <a:off x="479425" y="1268730"/>
            <a:ext cx="514350" cy="131445"/>
            <a:chOff x="1040" y="4802"/>
            <a:chExt cx="810" cy="207"/>
          </a:xfrm>
        </p:grpSpPr>
        <p:sp>
          <p:nvSpPr>
            <p:cNvPr id="8" name="标题 1"/>
            <p:cNvSpPr txBox="1"/>
            <p:nvPr>
              <p:custDataLst>
                <p:tags r:id="rId3"/>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4"/>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03630" y="485140"/>
            <a:ext cx="8229600" cy="1071546"/>
          </a:xfrm>
        </p:spPr>
        <p:txBody>
          <a:bodyPr/>
          <a:lstStyle/>
          <a:p>
            <a:pPr lvl="0">
              <a:buNone/>
            </a:pPr>
            <a:r>
              <a:rPr lang="zh-CN" altLang="en-US" dirty="0" smtClean="0"/>
              <a:t>直方图：展示顺铂在</a:t>
            </a:r>
            <a:r>
              <a:rPr lang="en-US" dirty="0" smtClean="0"/>
              <a:t>GDSC</a:t>
            </a:r>
            <a:r>
              <a:rPr lang="zh-CN" altLang="en-US" dirty="0" smtClean="0"/>
              <a:t>不同组织类型中的</a:t>
            </a:r>
            <a:r>
              <a:rPr lang="en-US" dirty="0" smtClean="0"/>
              <a:t>IC50</a:t>
            </a:r>
            <a:r>
              <a:rPr lang="zh-CN" altLang="en-US" dirty="0" smtClean="0"/>
              <a:t>分布。</a:t>
            </a:r>
            <a:endParaRPr lang="zh-CN" altLang="en-US" dirty="0" smtClean="0"/>
          </a:p>
          <a:p>
            <a:endParaRPr lang="zh-CN" altLang="en-US" dirty="0"/>
          </a:p>
        </p:txBody>
      </p:sp>
      <p:pic>
        <p:nvPicPr>
          <p:cNvPr id="4" name="图片 3"/>
          <p:cNvPicPr/>
          <p:nvPr/>
        </p:nvPicPr>
        <p:blipFill>
          <a:blip r:embed="rId1"/>
          <a:srcRect/>
          <a:stretch>
            <a:fillRect/>
          </a:stretch>
        </p:blipFill>
        <p:spPr bwMode="auto">
          <a:xfrm>
            <a:off x="1421765" y="1021080"/>
            <a:ext cx="9144000" cy="5750560"/>
          </a:xfrm>
          <a:prstGeom prst="rect">
            <a:avLst/>
          </a:prstGeom>
          <a:noFill/>
          <a:ln w="9525">
            <a:noFill/>
            <a:miter lim="800000"/>
            <a:headEnd/>
            <a:tailEnd/>
          </a:ln>
        </p:spPr>
      </p:pic>
      <p:sp>
        <p:nvSpPr>
          <p:cNvPr id="5"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cap="sq">
            <a:noFill/>
            <a:prstDash val="solid"/>
            <a:miter/>
          </a:ln>
        </p:spPr>
        <p:txBody>
          <a:bodyPr vert="horz" wrap="square" lIns="91440" tIns="45720" rIns="91440" bIns="45720" rtlCol="0" anchor="ctr"/>
          <a:lstStyle/>
          <a:p>
            <a:pPr algn="ctr">
              <a:lnSpc>
                <a:spcPct val="110000"/>
              </a:lnSpc>
            </a:pPr>
            <a:endParaRPr kumimoji="1" lang="zh-CN" altLang="en-US"/>
          </a:p>
        </p:txBody>
      </p:sp>
      <p:grpSp>
        <p:nvGrpSpPr>
          <p:cNvPr id="2" name="组合 1"/>
          <p:cNvGrpSpPr/>
          <p:nvPr/>
        </p:nvGrpSpPr>
        <p:grpSpPr>
          <a:xfrm>
            <a:off x="479425" y="1268730"/>
            <a:ext cx="514350" cy="131445"/>
            <a:chOff x="1040" y="4802"/>
            <a:chExt cx="810" cy="207"/>
          </a:xfrm>
        </p:grpSpPr>
        <p:sp>
          <p:nvSpPr>
            <p:cNvPr id="8" name="标题 1"/>
            <p:cNvSpPr txBox="1"/>
            <p:nvPr>
              <p:custDataLst>
                <p:tags r:id="rId2"/>
              </p:custDataLst>
            </p:nvPr>
          </p:nvSpPr>
          <p:spPr>
            <a:xfrm>
              <a:off x="104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9" name="标题 1"/>
            <p:cNvSpPr txBox="1"/>
            <p:nvPr/>
          </p:nvSpPr>
          <p:spPr>
            <a:xfrm>
              <a:off x="1345"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65000"/>
              </a:schemeClr>
            </a:solidFill>
            <a:ln cap="sq">
              <a:noFill/>
              <a:prstDash val="solid"/>
            </a:ln>
          </p:spPr>
          <p:txBody>
            <a:bodyPr vert="horz" wrap="square" lIns="91440" tIns="45720" rIns="91440" bIns="45720" rtlCol="0" anchor="t"/>
            <a:lstStyle/>
            <a:p>
              <a:pPr algn="l">
                <a:lnSpc>
                  <a:spcPct val="100000"/>
                </a:lnSpc>
              </a:pPr>
              <a:endParaRPr kumimoji="1" lang="zh-CN" altLang="en-US"/>
            </a:p>
          </p:txBody>
        </p:sp>
        <p:sp>
          <p:nvSpPr>
            <p:cNvPr id="10" name="标题 1"/>
            <p:cNvSpPr txBox="1"/>
            <p:nvPr>
              <p:custDataLst>
                <p:tags r:id="rId3"/>
              </p:custDataLst>
            </p:nvPr>
          </p:nvSpPr>
          <p:spPr>
            <a:xfrm>
              <a:off x="1650" y="4802"/>
              <a:ext cx="200" cy="207"/>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prstDash val="solid"/>
            </a:ln>
          </p:spPr>
          <p:txBody>
            <a:bodyPr vert="horz" wrap="square" lIns="91440" tIns="45720" rIns="91440" bIns="45720" rtlCol="0" anchor="t"/>
            <a:lstStyle/>
            <a:p>
              <a:pPr algn="l">
                <a:lnSpc>
                  <a:spcPct val="100000"/>
                </a:lnSpc>
              </a:pPr>
              <a:endParaRPr kumimoji="1" lang="zh-CN" altLang="en-US"/>
            </a:p>
          </p:txBody>
        </p:sp>
      </p:grpSp>
      <p:sp>
        <p:nvSpPr>
          <p:cNvPr id="12" name="标题 1"/>
          <p:cNvSpPr txBox="1"/>
          <p:nvPr/>
        </p:nvSpPr>
        <p:spPr>
          <a:xfrm rot="16200000">
            <a:off x="447532" y="632700"/>
            <a:ext cx="396000" cy="396000"/>
          </a:xfrm>
          <a:prstGeom prst="halfFrame">
            <a:avLst>
              <a:gd name="adj1" fmla="val 23874"/>
              <a:gd name="adj2" fmla="val 25225"/>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cxnSp>
        <p:nvCxnSpPr>
          <p:cNvPr id="13" name="标题 1"/>
          <p:cNvCxnSpPr/>
          <p:nvPr/>
        </p:nvCxnSpPr>
        <p:spPr>
          <a:xfrm>
            <a:off x="696000" y="1021266"/>
            <a:ext cx="10800000" cy="0"/>
          </a:xfrm>
          <a:prstGeom prst="line">
            <a:avLst/>
          </a:prstGeom>
          <a:noFill/>
          <a:ln w="12700" cap="sq">
            <a:gradFill>
              <a:gsLst>
                <a:gs pos="0">
                  <a:schemeClr val="accent1"/>
                </a:gs>
                <a:gs pos="80000">
                  <a:schemeClr val="bg1"/>
                </a:gs>
              </a:gsLst>
              <a:lin ang="0" scaled="0"/>
            </a:gradFill>
            <a:miter/>
          </a:ln>
        </p:spPr>
      </p:cxnSp>
      <p:pic>
        <p:nvPicPr>
          <p:cNvPr id="4100" name="图片 4"/>
          <p:cNvPicPr>
            <a:picLocks noChangeAspect="1"/>
          </p:cNvPicPr>
          <p:nvPr/>
        </p:nvPicPr>
        <p:blipFill>
          <a:blip r:embed="rId4"/>
          <a:srcRect t="51595"/>
          <a:stretch>
            <a:fillRect/>
          </a:stretch>
        </p:blipFill>
        <p:spPr>
          <a:xfrm>
            <a:off x="9333230" y="158750"/>
            <a:ext cx="2858770" cy="701675"/>
          </a:xfrm>
          <a:prstGeom prst="rect">
            <a:avLst/>
          </a:prstGeom>
          <a:noFill/>
          <a:ln w="9525">
            <a:noFill/>
          </a:ln>
        </p:spPr>
      </p:pic>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DIAGRAM_VIRTUALLY_FRAME" val="{&quot;height&quot;:52.8,&quot;left&quot;:43.4,&quot;top&quot;:151.55,&quot;width&quot;:696.55}"/>
</p:tagLst>
</file>

<file path=ppt/tags/tag124.xml><?xml version="1.0" encoding="utf-8"?>
<p:tagLst xmlns:p="http://schemas.openxmlformats.org/presentationml/2006/main">
  <p:tag name="KSO_WM_DIAGRAM_VIRTUALLY_FRAME" val="{&quot;height&quot;:52.8,&quot;left&quot;:43.4,&quot;top&quot;:151.55,&quot;width&quot;:696.55}"/>
</p:tagLst>
</file>

<file path=ppt/tags/tag125.xml><?xml version="1.0" encoding="utf-8"?>
<p:tagLst xmlns:p="http://schemas.openxmlformats.org/presentationml/2006/main">
  <p:tag name="KSO_WM_DIAGRAM_VIRTUALLY_FRAME" val="{&quot;height&quot;:52.8,&quot;left&quot;:43.4,&quot;top&quot;:151.55,&quot;width&quot;:696.55}"/>
</p:tagLst>
</file>

<file path=ppt/tags/tag126.xml><?xml version="1.0" encoding="utf-8"?>
<p:tagLst xmlns:p="http://schemas.openxmlformats.org/presentationml/2006/main">
  <p:tag name="KSO_WM_DIAGRAM_VIRTUALLY_FRAME" val="{&quot;height&quot;:52.8,&quot;left&quot;:43.4,&quot;top&quot;:151.55,&quot;width&quot;:696.55}"/>
</p:tagLst>
</file>

<file path=ppt/tags/tag127.xml><?xml version="1.0" encoding="utf-8"?>
<p:tagLst xmlns:p="http://schemas.openxmlformats.org/presentationml/2006/main">
  <p:tag name="KSO_WM_DIAGRAM_VIRTUALLY_FRAME" val="{&quot;height&quot;:52.8,&quot;left&quot;:43.4,&quot;top&quot;:151.55,&quot;width&quot;:696.55}"/>
</p:tagLst>
</file>

<file path=ppt/tags/tag128.xml><?xml version="1.0" encoding="utf-8"?>
<p:tagLst xmlns:p="http://schemas.openxmlformats.org/presentationml/2006/main">
  <p:tag name="KSO_WM_DIAGRAM_VIRTUALLY_FRAME" val="{&quot;height&quot;:52.8,&quot;left&quot;:43.4,&quot;top&quot;:151.55,&quot;width&quot;:696.55}"/>
</p:tagLst>
</file>

<file path=ppt/tags/tag129.xml><?xml version="1.0" encoding="utf-8"?>
<p:tagLst xmlns:p="http://schemas.openxmlformats.org/presentationml/2006/main">
  <p:tag name="KSO_WM_DIAGRAM_VIRTUALLY_FRAME" val="{&quot;height&quot;:52.8,&quot;left&quot;:43.4,&quot;top&quot;:151.55,&quot;width&quot;:696.5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52.8,&quot;left&quot;:43.4,&quot;top&quot;:151.55,&quot;width&quot;:696.55}"/>
</p:tagLst>
</file>

<file path=ppt/tags/tag131.xml><?xml version="1.0" encoding="utf-8"?>
<p:tagLst xmlns:p="http://schemas.openxmlformats.org/presentationml/2006/main">
  <p:tag name="KSO_WM_DIAGRAM_VIRTUALLY_FRAME" val="{&quot;height&quot;:52.8,&quot;left&quot;:43.4,&quot;top&quot;:151.55,&quot;width&quot;:696.55}"/>
</p:tagLst>
</file>

<file path=ppt/tags/tag132.xml><?xml version="1.0" encoding="utf-8"?>
<p:tagLst xmlns:p="http://schemas.openxmlformats.org/presentationml/2006/main">
  <p:tag name="KSO_WM_DIAGRAM_VIRTUALLY_FRAME" val="{&quot;height&quot;:52.8,&quot;left&quot;:43.4,&quot;top&quot;:151.55,&quot;width&quot;:696.55}"/>
</p:tagLst>
</file>

<file path=ppt/tags/tag133.xml><?xml version="1.0" encoding="utf-8"?>
<p:tagLst xmlns:p="http://schemas.openxmlformats.org/presentationml/2006/main">
  <p:tag name="KSO_WM_DIAGRAM_VIRTUALLY_FRAME" val="{&quot;height&quot;:52.8,&quot;left&quot;:43.4,&quot;top&quot;:151.55,&quot;width&quot;:696.55}"/>
</p:tagLst>
</file>

<file path=ppt/tags/tag134.xml><?xml version="1.0" encoding="utf-8"?>
<p:tagLst xmlns:p="http://schemas.openxmlformats.org/presentationml/2006/main">
  <p:tag name="KSO_WM_DIAGRAM_VIRTUALLY_FRAME" val="{&quot;height&quot;:52.8,&quot;left&quot;:43.4,&quot;top&quot;:151.55,&quot;width&quot;:696.55}"/>
</p:tagLst>
</file>

<file path=ppt/tags/tag135.xml><?xml version="1.0" encoding="utf-8"?>
<p:tagLst xmlns:p="http://schemas.openxmlformats.org/presentationml/2006/main">
  <p:tag name="KSO_WM_DIAGRAM_VIRTUALLY_FRAME" val="{&quot;height&quot;:52.8,&quot;left&quot;:43.4,&quot;top&quot;:151.55,&quot;width&quot;:696.55}"/>
</p:tagLst>
</file>

<file path=ppt/tags/tag136.xml><?xml version="1.0" encoding="utf-8"?>
<p:tagLst xmlns:p="http://schemas.openxmlformats.org/presentationml/2006/main">
  <p:tag name="KSO_WM_DIAGRAM_VIRTUALLY_FRAME" val="{&quot;height&quot;:52.8,&quot;left&quot;:43.4,&quot;top&quot;:151.55,&quot;width&quot;:696.55}"/>
</p:tagLst>
</file>

<file path=ppt/tags/tag137.xml><?xml version="1.0" encoding="utf-8"?>
<p:tagLst xmlns:p="http://schemas.openxmlformats.org/presentationml/2006/main">
  <p:tag name="KSO_WM_DIAGRAM_VIRTUALLY_FRAME" val="{&quot;height&quot;:52.8,&quot;left&quot;:43.4,&quot;top&quot;:151.55,&quot;width&quot;:696.55}"/>
</p:tagLst>
</file>

<file path=ppt/tags/tag138.xml><?xml version="1.0" encoding="utf-8"?>
<p:tagLst xmlns:p="http://schemas.openxmlformats.org/presentationml/2006/main">
  <p:tag name="KSO_WM_DIAGRAM_VIRTUALLY_FRAME" val="{&quot;height&quot;:52.8,&quot;left&quot;:43.4,&quot;top&quot;:151.55,&quot;width&quot;:696.55}"/>
</p:tagLst>
</file>

<file path=ppt/tags/tag139.xml><?xml version="1.0" encoding="utf-8"?>
<p:tagLst xmlns:p="http://schemas.openxmlformats.org/presentationml/2006/main">
  <p:tag name="KSO_WM_DIAGRAM_VIRTUALLY_FRAME" val="{&quot;height&quot;:52.8,&quot;left&quot;:43.4,&quot;top&quot;:151.55,&quot;width&quot;:696.5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DIAGRAM_VIRTUALLY_FRAME" val="{&quot;height&quot;:52.8,&quot;left&quot;:43.4,&quot;top&quot;:151.55,&quot;width&quot;:696.55}"/>
</p:tagLst>
</file>

<file path=ppt/tags/tag141.xml><?xml version="1.0" encoding="utf-8"?>
<p:tagLst xmlns:p="http://schemas.openxmlformats.org/presentationml/2006/main">
  <p:tag name="KSO_WM_DIAGRAM_VIRTUALLY_FRAME" val="{&quot;height&quot;:52.8,&quot;left&quot;:43.4,&quot;top&quot;:151.55,&quot;width&quot;:696.55}"/>
</p:tagLst>
</file>

<file path=ppt/tags/tag142.xml><?xml version="1.0" encoding="utf-8"?>
<p:tagLst xmlns:p="http://schemas.openxmlformats.org/presentationml/2006/main">
  <p:tag name="KSO_WM_DIAGRAM_VIRTUALLY_FRAME" val="{&quot;height&quot;:52.8,&quot;left&quot;:43.4,&quot;top&quot;:151.55,&quot;width&quot;:696.55}"/>
</p:tagLst>
</file>

<file path=ppt/tags/tag143.xml><?xml version="1.0" encoding="utf-8"?>
<p:tagLst xmlns:p="http://schemas.openxmlformats.org/presentationml/2006/main">
  <p:tag name="KSO_WM_DIAGRAM_VIRTUALLY_FRAME" val="{&quot;height&quot;:52.8,&quot;left&quot;:43.4,&quot;top&quot;:151.55,&quot;width&quot;:696.55}"/>
</p:tagLst>
</file>

<file path=ppt/tags/tag144.xml><?xml version="1.0" encoding="utf-8"?>
<p:tagLst xmlns:p="http://schemas.openxmlformats.org/presentationml/2006/main">
  <p:tag name="KSO_WM_DIAGRAM_VIRTUALLY_FRAME" val="{&quot;height&quot;:52.8,&quot;left&quot;:43.4,&quot;top&quot;:151.55,&quot;width&quot;:696.55}"/>
</p:tagLst>
</file>

<file path=ppt/tags/tag145.xml><?xml version="1.0" encoding="utf-8"?>
<p:tagLst xmlns:p="http://schemas.openxmlformats.org/presentationml/2006/main">
  <p:tag name="KSO_WM_DIAGRAM_VIRTUALLY_FRAME" val="{&quot;height&quot;:52.8,&quot;left&quot;:43.4,&quot;top&quot;:151.55,&quot;width&quot;:696.55}"/>
</p:tagLst>
</file>

<file path=ppt/tags/tag146.xml><?xml version="1.0" encoding="utf-8"?>
<p:tagLst xmlns:p="http://schemas.openxmlformats.org/presentationml/2006/main">
  <p:tag name="KSO_WM_DIAGRAM_VIRTUALLY_FRAME" val="{&quot;height&quot;:52.8,&quot;left&quot;:43.4,&quot;top&quot;:151.55,&quot;width&quot;:696.55}"/>
</p:tagLst>
</file>

<file path=ppt/tags/tag147.xml><?xml version="1.0" encoding="utf-8"?>
<p:tagLst xmlns:p="http://schemas.openxmlformats.org/presentationml/2006/main">
  <p:tag name="KSO_WM_DIAGRAM_VIRTUALLY_FRAME" val="{&quot;height&quot;:52.8,&quot;left&quot;:43.4,&quot;top&quot;:151.55,&quot;width&quot;:696.55}"/>
</p:tagLst>
</file>

<file path=ppt/tags/tag148.xml><?xml version="1.0" encoding="utf-8"?>
<p:tagLst xmlns:p="http://schemas.openxmlformats.org/presentationml/2006/main">
  <p:tag name="KSO_WM_DIAGRAM_VIRTUALLY_FRAME" val="{&quot;height&quot;:52.8,&quot;left&quot;:43.4,&quot;top&quot;:151.55,&quot;width&quot;:696.55}"/>
</p:tagLst>
</file>

<file path=ppt/tags/tag149.xml><?xml version="1.0" encoding="utf-8"?>
<p:tagLst xmlns:p="http://schemas.openxmlformats.org/presentationml/2006/main">
  <p:tag name="KSO_WM_DIAGRAM_VIRTUALLY_FRAME" val="{&quot;height&quot;:52.8,&quot;left&quot;:43.4,&quot;top&quot;:151.55,&quot;width&quot;:696.5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DIAGRAM_VIRTUALLY_FRAME" val="{&quot;height&quot;:52.8,&quot;left&quot;:43.4,&quot;top&quot;:151.55,&quot;width&quot;:696.55}"/>
</p:tagLst>
</file>

<file path=ppt/tags/tag151.xml><?xml version="1.0" encoding="utf-8"?>
<p:tagLst xmlns:p="http://schemas.openxmlformats.org/presentationml/2006/main">
  <p:tag name="KSO_WM_DIAGRAM_VIRTUALLY_FRAME" val="{&quot;height&quot;:52.8,&quot;left&quot;:43.4,&quot;top&quot;:151.55,&quot;width&quot;:696.55}"/>
</p:tagLst>
</file>

<file path=ppt/tags/tag152.xml><?xml version="1.0" encoding="utf-8"?>
<p:tagLst xmlns:p="http://schemas.openxmlformats.org/presentationml/2006/main">
  <p:tag name="KSO_WM_DIAGRAM_VIRTUALLY_FRAME" val="{&quot;height&quot;:52.8,&quot;left&quot;:43.4,&quot;top&quot;:151.55,&quot;width&quot;:696.55}"/>
</p:tagLst>
</file>

<file path=ppt/tags/tag153.xml><?xml version="1.0" encoding="utf-8"?>
<p:tagLst xmlns:p="http://schemas.openxmlformats.org/presentationml/2006/main">
  <p:tag name="KSO_WM_DIAGRAM_VIRTUALLY_FRAME" val="{&quot;height&quot;:52.8,&quot;left&quot;:43.4,&quot;top&quot;:151.55,&quot;width&quot;:696.55}"/>
</p:tagLst>
</file>

<file path=ppt/tags/tag154.xml><?xml version="1.0" encoding="utf-8"?>
<p:tagLst xmlns:p="http://schemas.openxmlformats.org/presentationml/2006/main">
  <p:tag name="KSO_WM_DIAGRAM_VIRTUALLY_FRAME" val="{&quot;height&quot;:52.8,&quot;left&quot;:43.4,&quot;top&quot;:151.55,&quot;width&quot;:696.55}"/>
</p:tagLst>
</file>

<file path=ppt/tags/tag155.xml><?xml version="1.0" encoding="utf-8"?>
<p:tagLst xmlns:p="http://schemas.openxmlformats.org/presentationml/2006/main">
  <p:tag name="KSO_WM_DIAGRAM_VIRTUALLY_FRAME" val="{&quot;height&quot;:52.8,&quot;left&quot;:43.4,&quot;top&quot;:151.55,&quot;width&quot;:696.55}"/>
</p:tagLst>
</file>

<file path=ppt/tags/tag156.xml><?xml version="1.0" encoding="utf-8"?>
<p:tagLst xmlns:p="http://schemas.openxmlformats.org/presentationml/2006/main">
  <p:tag name="KSO_WM_DIAGRAM_VIRTUALLY_FRAME" val="{&quot;height&quot;:52.8,&quot;left&quot;:43.4,&quot;top&quot;:151.55,&quot;width&quot;:696.55}"/>
</p:tagLst>
</file>

<file path=ppt/tags/tag157.xml><?xml version="1.0" encoding="utf-8"?>
<p:tagLst xmlns:p="http://schemas.openxmlformats.org/presentationml/2006/main">
  <p:tag name="KSO_WM_DIAGRAM_VIRTUALLY_FRAME" val="{&quot;height&quot;:52.8,&quot;left&quot;:43.4,&quot;top&quot;:151.55,&quot;width&quot;:696.55}"/>
</p:tagLst>
</file>

<file path=ppt/tags/tag158.xml><?xml version="1.0" encoding="utf-8"?>
<p:tagLst xmlns:p="http://schemas.openxmlformats.org/presentationml/2006/main">
  <p:tag name="KSO_WM_DIAGRAM_VIRTUALLY_FRAME" val="{&quot;height&quot;:52.8,&quot;left&quot;:43.4,&quot;top&quot;:151.55,&quot;width&quot;:696.55}"/>
</p:tagLst>
</file>

<file path=ppt/tags/tag159.xml><?xml version="1.0" encoding="utf-8"?>
<p:tagLst xmlns:p="http://schemas.openxmlformats.org/presentationml/2006/main">
  <p:tag name="KSO_WM_DIAGRAM_VIRTUALLY_FRAME" val="{&quot;height&quot;:52.8,&quot;left&quot;:43.4,&quot;top&quot;:151.55,&quot;width&quot;:696.55}"/>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DIAGRAM_VIRTUALLY_FRAME" val="{&quot;height&quot;:52.8,&quot;left&quot;:43.4,&quot;top&quot;:151.55,&quot;width&quot;:696.55}"/>
</p:tagLst>
</file>

<file path=ppt/tags/tag161.xml><?xml version="1.0" encoding="utf-8"?>
<p:tagLst xmlns:p="http://schemas.openxmlformats.org/presentationml/2006/main">
  <p:tag name="KSO_WM_DIAGRAM_VIRTUALLY_FRAME" val="{&quot;height&quot;:52.8,&quot;left&quot;:43.4,&quot;top&quot;:151.55,&quot;width&quot;:696.55}"/>
</p:tagLst>
</file>

<file path=ppt/tags/tag162.xml><?xml version="1.0" encoding="utf-8"?>
<p:tagLst xmlns:p="http://schemas.openxmlformats.org/presentationml/2006/main">
  <p:tag name="KSO_WM_DIAGRAM_VIRTUALLY_FRAME" val="{&quot;height&quot;:52.8,&quot;left&quot;:43.4,&quot;top&quot;:151.55,&quot;width&quot;:696.55}"/>
</p:tagLst>
</file>

<file path=ppt/tags/tag163.xml><?xml version="1.0" encoding="utf-8"?>
<p:tagLst xmlns:p="http://schemas.openxmlformats.org/presentationml/2006/main">
  <p:tag name="KSO_WM_DIAGRAM_VIRTUALLY_FRAME" val="{&quot;height&quot;:52.8,&quot;left&quot;:43.4,&quot;top&quot;:151.55,&quot;width&quot;:696.55}"/>
</p:tagLst>
</file>

<file path=ppt/tags/tag164.xml><?xml version="1.0" encoding="utf-8"?>
<p:tagLst xmlns:p="http://schemas.openxmlformats.org/presentationml/2006/main">
  <p:tag name="KSO_WM_DIAGRAM_VIRTUALLY_FRAME" val="{&quot;height&quot;:52.8,&quot;left&quot;:43.4,&quot;top&quot;:151.55,&quot;width&quot;:696.55}"/>
</p:tagLst>
</file>

<file path=ppt/tags/tag165.xml><?xml version="1.0" encoding="utf-8"?>
<p:tagLst xmlns:p="http://schemas.openxmlformats.org/presentationml/2006/main">
  <p:tag name="KSO_WM_DIAGRAM_VIRTUALLY_FRAME" val="{&quot;height&quot;:52.8,&quot;left&quot;:43.4,&quot;top&quot;:151.55,&quot;width&quot;:696.55}"/>
</p:tagLst>
</file>

<file path=ppt/tags/tag166.xml><?xml version="1.0" encoding="utf-8"?>
<p:tagLst xmlns:p="http://schemas.openxmlformats.org/presentationml/2006/main">
  <p:tag name="KSO_WM_DIAGRAM_VIRTUALLY_FRAME" val="{&quot;height&quot;:52.8,&quot;left&quot;:43.4,&quot;top&quot;:151.55,&quot;width&quot;:696.55}"/>
</p:tagLst>
</file>

<file path=ppt/tags/tag167.xml><?xml version="1.0" encoding="utf-8"?>
<p:tagLst xmlns:p="http://schemas.openxmlformats.org/presentationml/2006/main">
  <p:tag name="KSO_WM_DIAGRAM_VIRTUALLY_FRAME" val="{&quot;height&quot;:52.8,&quot;left&quot;:43.4,&quot;top&quot;:151.55,&quot;width&quot;:696.55}"/>
</p:tagLst>
</file>

<file path=ppt/tags/tag168.xml><?xml version="1.0" encoding="utf-8"?>
<p:tagLst xmlns:p="http://schemas.openxmlformats.org/presentationml/2006/main">
  <p:tag name="KSO_WM_DIAGRAM_VIRTUALLY_FRAME" val="{&quot;height&quot;:52.8,&quot;left&quot;:43.4,&quot;top&quot;:151.55,&quot;width&quot;:696.55}"/>
</p:tagLst>
</file>

<file path=ppt/tags/tag169.xml><?xml version="1.0" encoding="utf-8"?>
<p:tagLst xmlns:p="http://schemas.openxmlformats.org/presentationml/2006/main">
  <p:tag name="KSO_WM_DIAGRAM_VIRTUALLY_FRAME" val="{&quot;height&quot;:52.8,&quot;left&quot;:43.4,&quot;top&quot;:151.55,&quot;width&quot;:696.5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DIAGRAM_VIRTUALLY_FRAME" val="{&quot;height&quot;:52.8,&quot;left&quot;:43.4,&quot;top&quot;:151.55,&quot;width&quot;:696.55}"/>
</p:tagLst>
</file>

<file path=ppt/tags/tag171.xml><?xml version="1.0" encoding="utf-8"?>
<p:tagLst xmlns:p="http://schemas.openxmlformats.org/presentationml/2006/main">
  <p:tag name="KSO_WM_DIAGRAM_VIRTUALLY_FRAME" val="{&quot;height&quot;:52.8,&quot;left&quot;:43.4,&quot;top&quot;:151.55,&quot;width&quot;:696.55}"/>
</p:tagLst>
</file>

<file path=ppt/tags/tag172.xml><?xml version="1.0" encoding="utf-8"?>
<p:tagLst xmlns:p="http://schemas.openxmlformats.org/presentationml/2006/main">
  <p:tag name="KSO_WM_DIAGRAM_VIRTUALLY_FRAME" val="{&quot;height&quot;:52.8,&quot;left&quot;:43.4,&quot;top&quot;:151.55,&quot;width&quot;:696.55}"/>
</p:tagLst>
</file>

<file path=ppt/tags/tag173.xml><?xml version="1.0" encoding="utf-8"?>
<p:tagLst xmlns:p="http://schemas.openxmlformats.org/presentationml/2006/main">
  <p:tag name="KSO_WM_DIAGRAM_VIRTUALLY_FRAME" val="{&quot;height&quot;:52.8,&quot;left&quot;:43.4,&quot;top&quot;:151.55,&quot;width&quot;:696.55}"/>
</p:tagLst>
</file>

<file path=ppt/tags/tag174.xml><?xml version="1.0" encoding="utf-8"?>
<p:tagLst xmlns:p="http://schemas.openxmlformats.org/presentationml/2006/main">
  <p:tag name="KSO_WM_DIAGRAM_VIRTUALLY_FRAME" val="{&quot;height&quot;:52.8,&quot;left&quot;:43.4,&quot;top&quot;:151.55,&quot;width&quot;:696.55}"/>
</p:tagLst>
</file>

<file path=ppt/tags/tag175.xml><?xml version="1.0" encoding="utf-8"?>
<p:tagLst xmlns:p="http://schemas.openxmlformats.org/presentationml/2006/main">
  <p:tag name="KSO_WM_DIAGRAM_VIRTUALLY_FRAME" val="{&quot;height&quot;:52.8,&quot;left&quot;:43.4,&quot;top&quot;:151.55,&quot;width&quot;:696.55}"/>
</p:tagLst>
</file>

<file path=ppt/tags/tag176.xml><?xml version="1.0" encoding="utf-8"?>
<p:tagLst xmlns:p="http://schemas.openxmlformats.org/presentationml/2006/main">
  <p:tag name="KSO_WM_DIAGRAM_VIRTUALLY_FRAME" val="{&quot;height&quot;:52.8,&quot;left&quot;:43.4,&quot;top&quot;:151.55,&quot;width&quot;:696.55}"/>
</p:tagLst>
</file>

<file path=ppt/tags/tag177.xml><?xml version="1.0" encoding="utf-8"?>
<p:tagLst xmlns:p="http://schemas.openxmlformats.org/presentationml/2006/main">
  <p:tag name="KSO_WM_DIAGRAM_VIRTUALLY_FRAME" val="{&quot;height&quot;:52.8,&quot;left&quot;:43.4,&quot;top&quot;:151.55,&quot;width&quot;:696.55}"/>
</p:tagLst>
</file>

<file path=ppt/tags/tag178.xml><?xml version="1.0" encoding="utf-8"?>
<p:tagLst xmlns:p="http://schemas.openxmlformats.org/presentationml/2006/main">
  <p:tag name="KSO_WM_DIAGRAM_VIRTUALLY_FRAME" val="{&quot;height&quot;:52.8,&quot;left&quot;:43.4,&quot;top&quot;:151.55,&quot;width&quot;:696.55}"/>
</p:tagLst>
</file>

<file path=ppt/tags/tag179.xml><?xml version="1.0" encoding="utf-8"?>
<p:tagLst xmlns:p="http://schemas.openxmlformats.org/presentationml/2006/main">
  <p:tag name="KSO_WM_DIAGRAM_VIRTUALLY_FRAME" val="{&quot;height&quot;:52.8,&quot;left&quot;:43.4,&quot;top&quot;:151.55,&quot;width&quot;:696.5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52.8,&quot;left&quot;:43.4,&quot;top&quot;:151.55,&quot;width&quot;:696.55}"/>
</p:tagLst>
</file>

<file path=ppt/tags/tag181.xml><?xml version="1.0" encoding="utf-8"?>
<p:tagLst xmlns:p="http://schemas.openxmlformats.org/presentationml/2006/main">
  <p:tag name="KSO_WM_DIAGRAM_VIRTUALLY_FRAME" val="{&quot;height&quot;:52.8,&quot;left&quot;:43.4,&quot;top&quot;:151.55,&quot;width&quot;:696.55}"/>
</p:tagLst>
</file>

<file path=ppt/tags/tag182.xml><?xml version="1.0" encoding="utf-8"?>
<p:tagLst xmlns:p="http://schemas.openxmlformats.org/presentationml/2006/main">
  <p:tag name="KSO_WM_DIAGRAM_VIRTUALLY_FRAME" val="{&quot;height&quot;:52.8,&quot;left&quot;:43.4,&quot;top&quot;:151.55,&quot;width&quot;:696.55}"/>
</p:tagLst>
</file>

<file path=ppt/tags/tag183.xml><?xml version="1.0" encoding="utf-8"?>
<p:tagLst xmlns:p="http://schemas.openxmlformats.org/presentationml/2006/main">
  <p:tag name="KSO_WM_DIAGRAM_VIRTUALLY_FRAME" val="{&quot;height&quot;:52.8,&quot;left&quot;:43.4,&quot;top&quot;:151.55,&quot;width&quot;:696.55}"/>
</p:tagLst>
</file>

<file path=ppt/tags/tag184.xml><?xml version="1.0" encoding="utf-8"?>
<p:tagLst xmlns:p="http://schemas.openxmlformats.org/presentationml/2006/main">
  <p:tag name="KSO_WM_DIAGRAM_VIRTUALLY_FRAME" val="{&quot;height&quot;:52.8,&quot;left&quot;:43.4,&quot;top&quot;:151.55,&quot;width&quot;:696.55}"/>
</p:tagLst>
</file>

<file path=ppt/tags/tag185.xml><?xml version="1.0" encoding="utf-8"?>
<p:tagLst xmlns:p="http://schemas.openxmlformats.org/presentationml/2006/main">
  <p:tag name="KSO_WM_DIAGRAM_VIRTUALLY_FRAME" val="{&quot;height&quot;:52.8,&quot;left&quot;:43.4,&quot;top&quot;:151.55,&quot;width&quot;:696.55}"/>
</p:tagLst>
</file>

<file path=ppt/tags/tag186.xml><?xml version="1.0" encoding="utf-8"?>
<p:tagLst xmlns:p="http://schemas.openxmlformats.org/presentationml/2006/main">
  <p:tag name="KSO_WM_DIAGRAM_VIRTUALLY_FRAME" val="{&quot;height&quot;:52.8,&quot;left&quot;:43.4,&quot;top&quot;:151.55,&quot;width&quot;:696.5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4439</Words>
  <Application>WPS 演示</Application>
  <PresentationFormat>宽屏</PresentationFormat>
  <Paragraphs>229</Paragraphs>
  <Slides>35</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35</vt:i4>
      </vt:variant>
    </vt:vector>
  </HeadingPairs>
  <TitlesOfParts>
    <vt:vector size="51" baseType="lpstr">
      <vt:lpstr>Arial</vt:lpstr>
      <vt:lpstr>宋体</vt:lpstr>
      <vt:lpstr>Wingdings</vt:lpstr>
      <vt:lpstr>Wingdings</vt:lpstr>
      <vt:lpstr>-apple-system</vt:lpstr>
      <vt:lpstr>Segoe Print</vt:lpstr>
      <vt:lpstr>Inter</vt:lpstr>
      <vt:lpstr>微软雅黑</vt:lpstr>
      <vt:lpstr>Source Han Sans CN Bold</vt:lpstr>
      <vt:lpstr>Times New Roman</vt:lpstr>
      <vt:lpstr>Arial Unicode MS</vt:lpstr>
      <vt:lpstr>Calibri</vt:lpstr>
      <vt:lpstr>华文中宋</vt:lpstr>
      <vt:lpstr>华文楷体</vt:lpstr>
      <vt:lpstr>WPS</vt:lpstr>
      <vt:lpstr>1_WPS</vt:lpstr>
      <vt:lpstr>PowerPoint 演示文稿</vt:lpstr>
      <vt:lpstr>  GDSC肿瘤耐药研究神器 </vt:lpstr>
      <vt:lpstr>PowerPoint 演示文稿</vt:lpstr>
      <vt:lpstr>数据库支持三种搜索方式</vt:lpstr>
      <vt:lpstr>一、从药物出发</vt:lpstr>
      <vt:lpstr>一、从药物出发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Lrkai</cp:lastModifiedBy>
  <cp:revision>186</cp:revision>
  <dcterms:created xsi:type="dcterms:W3CDTF">2019-06-19T02:08:00Z</dcterms:created>
  <dcterms:modified xsi:type="dcterms:W3CDTF">2025-03-17T15:21:51Z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12079067DF084F67B6B526493E2018BA_11</vt:lpwstr>
  </property>
</Properties>
</file>