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7" r:id="rId16"/>
    <p:sldMasterId id="2147483679" r:id="rId17"/>
    <p:sldMasterId id="2147483681" r:id="rId18"/>
    <p:sldMasterId id="2147483683" r:id="rId19"/>
    <p:sldMasterId id="2147483685" r:id="rId20"/>
  </p:sldMasterIdLst>
  <p:sldIdLst>
    <p:sldId id="256" r:id="rId21"/>
    <p:sldId id="257" r:id="rId22"/>
    <p:sldId id="258" r:id="rId23"/>
    <p:sldId id="259" r:id="rId24"/>
    <p:sldId id="293" r:id="rId25"/>
    <p:sldId id="294" r:id="rId26"/>
    <p:sldId id="295" r:id="rId27"/>
    <p:sldId id="260" r:id="rId28"/>
    <p:sldId id="261" r:id="rId29"/>
    <p:sldId id="262" r:id="rId30"/>
    <p:sldId id="263" r:id="rId31"/>
    <p:sldId id="264" r:id="rId32"/>
    <p:sldId id="265" r:id="rId33"/>
    <p:sldId id="275" r:id="rId34"/>
    <p:sldId id="266" r:id="rId35"/>
    <p:sldId id="276" r:id="rId36"/>
    <p:sldId id="277" r:id="rId37"/>
    <p:sldId id="279" r:id="rId38"/>
    <p:sldId id="278" r:id="rId39"/>
    <p:sldId id="280" r:id="rId40"/>
    <p:sldId id="282" r:id="rId41"/>
    <p:sldId id="292" r:id="rId42"/>
    <p:sldId id="283" r:id="rId43"/>
    <p:sldId id="284" r:id="rId44"/>
    <p:sldId id="296" r:id="rId45"/>
    <p:sldId id="285" r:id="rId46"/>
    <p:sldId id="288" r:id="rId47"/>
    <p:sldId id="289" r:id="rId48"/>
    <p:sldId id="290" r:id="rId49"/>
    <p:sldId id="291" r:id="rId50"/>
  </p:sldIdLst>
  <p:sldSz cx="12192000" cy="6858000"/>
  <p:notesSz cx="6858000" cy="9144000"/>
  <p:embeddedFontLst>
    <p:embeddedFont>
      <p:font typeface="Source Han Sans CN Bold" panose="020B0800000000000000" charset="-122"/>
      <p:bold r:id="rId54"/>
    </p:embeddedFont>
    <p:embeddedFont>
      <p:font typeface="OPPOSans H" panose="00020600040101010101" charset="-122"/>
      <p:regular r:id="rId55"/>
    </p:embeddedFont>
    <p:embeddedFont>
      <p:font typeface="Source Han Sans" panose="020B0500000000000000" charset="-122"/>
      <p:regular r:id="rId56"/>
    </p:embeddedFont>
    <p:embeddedFont>
      <p:font typeface="OPPOSans R" panose="00020600040101010101" charset="-122"/>
      <p:regular r:id="rId57"/>
    </p:embeddedFont>
    <p:embeddedFont>
      <p:font typeface="仿宋" panose="02010609060101010101" charset="-122"/>
      <p:regular r:id="rId58"/>
    </p:embeddedFont>
    <p:embeddedFont>
      <p:font typeface="等线" panose="02010600030101010101" charset="-122"/>
      <p:regular r:id="rId5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9" Type="http://schemas.openxmlformats.org/officeDocument/2006/relationships/font" Target="fonts/font6.fntdata"/><Relationship Id="rId58" Type="http://schemas.openxmlformats.org/officeDocument/2006/relationships/font" Target="fonts/font5.fntdata"/><Relationship Id="rId57" Type="http://schemas.openxmlformats.org/officeDocument/2006/relationships/font" Target="fonts/font4.fntdata"/><Relationship Id="rId56" Type="http://schemas.openxmlformats.org/officeDocument/2006/relationships/font" Target="fonts/font3.fntdata"/><Relationship Id="rId55" Type="http://schemas.openxmlformats.org/officeDocument/2006/relationships/font" Target="fonts/font2.fntdata"/><Relationship Id="rId54" Type="http://schemas.openxmlformats.org/officeDocument/2006/relationships/font" Target="fonts/font1.fntdata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slide" Target="slides/slide30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29.xml"/><Relationship Id="rId48" Type="http://schemas.openxmlformats.org/officeDocument/2006/relationships/slide" Target="slides/slide28.xml"/><Relationship Id="rId47" Type="http://schemas.openxmlformats.org/officeDocument/2006/relationships/slide" Target="slides/slide27.xml"/><Relationship Id="rId46" Type="http://schemas.openxmlformats.org/officeDocument/2006/relationships/slide" Target="slides/slide26.xml"/><Relationship Id="rId45" Type="http://schemas.openxmlformats.org/officeDocument/2006/relationships/slide" Target="slides/slide25.xml"/><Relationship Id="rId44" Type="http://schemas.openxmlformats.org/officeDocument/2006/relationships/slide" Target="slides/slide24.xml"/><Relationship Id="rId43" Type="http://schemas.openxmlformats.org/officeDocument/2006/relationships/slide" Target="slides/slide23.xml"/><Relationship Id="rId42" Type="http://schemas.openxmlformats.org/officeDocument/2006/relationships/slide" Target="slides/slide22.xml"/><Relationship Id="rId41" Type="http://schemas.openxmlformats.org/officeDocument/2006/relationships/slide" Target="slides/slide21.xml"/><Relationship Id="rId40" Type="http://schemas.openxmlformats.org/officeDocument/2006/relationships/slide" Target="slides/slide20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19.xml"/><Relationship Id="rId38" Type="http://schemas.openxmlformats.org/officeDocument/2006/relationships/slide" Target="slides/slide18.xml"/><Relationship Id="rId37" Type="http://schemas.openxmlformats.org/officeDocument/2006/relationships/slide" Target="slides/slide17.xml"/><Relationship Id="rId36" Type="http://schemas.openxmlformats.org/officeDocument/2006/relationships/slide" Target="slides/slide16.xml"/><Relationship Id="rId35" Type="http://schemas.openxmlformats.org/officeDocument/2006/relationships/slide" Target="slides/slide15.xml"/><Relationship Id="rId34" Type="http://schemas.openxmlformats.org/officeDocument/2006/relationships/slide" Target="slides/slide14.xml"/><Relationship Id="rId33" Type="http://schemas.openxmlformats.org/officeDocument/2006/relationships/slide" Target="slides/slide13.xml"/><Relationship Id="rId32" Type="http://schemas.openxmlformats.org/officeDocument/2006/relationships/slide" Target="slides/slide12.xml"/><Relationship Id="rId31" Type="http://schemas.openxmlformats.org/officeDocument/2006/relationships/slide" Target="slides/slide11.xml"/><Relationship Id="rId30" Type="http://schemas.openxmlformats.org/officeDocument/2006/relationships/slide" Target="slides/slide10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9.xml"/><Relationship Id="rId28" Type="http://schemas.openxmlformats.org/officeDocument/2006/relationships/slide" Target="slides/slide8.xml"/><Relationship Id="rId27" Type="http://schemas.openxmlformats.org/officeDocument/2006/relationships/slide" Target="slides/slide7.xml"/><Relationship Id="rId26" Type="http://schemas.openxmlformats.org/officeDocument/2006/relationships/slide" Target="slides/slide6.xml"/><Relationship Id="rId25" Type="http://schemas.openxmlformats.org/officeDocument/2006/relationships/slide" Target="slides/slide5.xml"/><Relationship Id="rId24" Type="http://schemas.openxmlformats.org/officeDocument/2006/relationships/slide" Target="slides/slide4.xml"/><Relationship Id="rId23" Type="http://schemas.openxmlformats.org/officeDocument/2006/relationships/slide" Target="slides/slide3.xml"/><Relationship Id="rId22" Type="http://schemas.openxmlformats.org/officeDocument/2006/relationships/slide" Target="slides/slide2.xml"/><Relationship Id="rId21" Type="http://schemas.openxmlformats.org/officeDocument/2006/relationships/slide" Target="slides/slide1.xml"/><Relationship Id="rId20" Type="http://schemas.openxmlformats.org/officeDocument/2006/relationships/slideMaster" Target="slideMasters/slideMaster19.xml"/><Relationship Id="rId2" Type="http://schemas.openxmlformats.org/officeDocument/2006/relationships/theme" Target="theme/theme1.xml"/><Relationship Id="rId19" Type="http://schemas.openxmlformats.org/officeDocument/2006/relationships/slideMaster" Target="slideMasters/slideMaster18.xml"/><Relationship Id="rId18" Type="http://schemas.openxmlformats.org/officeDocument/2006/relationships/slideMaster" Target="slideMasters/slideMaster17.xml"/><Relationship Id="rId17" Type="http://schemas.openxmlformats.org/officeDocument/2006/relationships/slideMaster" Target="slideMasters/slideMaster16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6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7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8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9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>
            <a:off x="4341811" y="5358522"/>
            <a:ext cx="204912" cy="204912"/>
          </a:xfrm>
          <a:custGeom>
            <a:avLst/>
            <a:gdLst>
              <a:gd name="connsiteX0" fmla="*/ 666750 w 1333500"/>
              <a:gd name="connsiteY0" fmla="*/ 0 h 1333500"/>
              <a:gd name="connsiteX1" fmla="*/ 0 w 1333500"/>
              <a:gd name="connsiteY1" fmla="*/ 666750 h 1333500"/>
              <a:gd name="connsiteX2" fmla="*/ 666750 w 1333500"/>
              <a:gd name="connsiteY2" fmla="*/ 1333500 h 1333500"/>
              <a:gd name="connsiteX3" fmla="*/ 1333500 w 1333500"/>
              <a:gd name="connsiteY3" fmla="*/ 666750 h 1333500"/>
              <a:gd name="connsiteX4" fmla="*/ 666750 w 1333500"/>
              <a:gd name="connsiteY4" fmla="*/ 0 h 1333500"/>
              <a:gd name="connsiteX5" fmla="*/ 1088517 w 1333500"/>
              <a:gd name="connsiteY5" fmla="*/ 965263 h 1333500"/>
              <a:gd name="connsiteX6" fmla="*/ 723900 w 1333500"/>
              <a:gd name="connsiteY6" fmla="*/ 754571 h 1333500"/>
              <a:gd name="connsiteX7" fmla="*/ 578732 w 1333500"/>
              <a:gd name="connsiteY7" fmla="*/ 724872 h 1333500"/>
              <a:gd name="connsiteX8" fmla="*/ 608432 w 1333500"/>
              <a:gd name="connsiteY8" fmla="*/ 579704 h 1333500"/>
              <a:gd name="connsiteX9" fmla="*/ 617125 w 1333500"/>
              <a:gd name="connsiteY9" fmla="*/ 574548 h 1333500"/>
              <a:gd name="connsiteX10" fmla="*/ 617125 w 1333500"/>
              <a:gd name="connsiteY10" fmla="*/ 332232 h 1333500"/>
              <a:gd name="connsiteX11" fmla="*/ 664750 w 1333500"/>
              <a:gd name="connsiteY11" fmla="*/ 284607 h 1333500"/>
              <a:gd name="connsiteX12" fmla="*/ 712375 w 1333500"/>
              <a:gd name="connsiteY12" fmla="*/ 332232 h 1333500"/>
              <a:gd name="connsiteX13" fmla="*/ 712375 w 1333500"/>
              <a:gd name="connsiteY13" fmla="*/ 572453 h 1333500"/>
              <a:gd name="connsiteX14" fmla="*/ 771525 w 1333500"/>
              <a:gd name="connsiteY14" fmla="*/ 666750 h 1333500"/>
              <a:gd name="connsiteX15" fmla="*/ 768287 w 1333500"/>
              <a:gd name="connsiteY15" fmla="*/ 692372 h 1333500"/>
              <a:gd name="connsiteX16" fmla="*/ 1126617 w 1333500"/>
              <a:gd name="connsiteY16" fmla="*/ 899255 h 1333500"/>
              <a:gd name="connsiteX17" fmla="*/ 1140571 w 1333500"/>
              <a:gd name="connsiteY17" fmla="*/ 951309 h 1333500"/>
              <a:gd name="connsiteX18" fmla="*/ 1088517 w 1333500"/>
              <a:gd name="connsiteY18" fmla="*/ 965263 h 1333500"/>
            </a:gdLst>
            <a:ahLst/>
            <a:cxnLst/>
            <a:rect l="l" t="t" r="r" b="b"/>
            <a:pathLst>
              <a:path w="1333500" h="1333500">
                <a:moveTo>
                  <a:pt x="666750" y="0"/>
                </a:moveTo>
                <a:cubicBezTo>
                  <a:pt x="298514" y="0"/>
                  <a:pt x="0" y="298514"/>
                  <a:pt x="0" y="666750"/>
                </a:cubicBezTo>
                <a:cubicBezTo>
                  <a:pt x="0" y="1034987"/>
                  <a:pt x="298514" y="1333500"/>
                  <a:pt x="666750" y="1333500"/>
                </a:cubicBezTo>
                <a:cubicBezTo>
                  <a:pt x="1034987" y="1333500"/>
                  <a:pt x="1333500" y="1034987"/>
                  <a:pt x="1333500" y="666750"/>
                </a:cubicBezTo>
                <a:cubicBezTo>
                  <a:pt x="1333500" y="298514"/>
                  <a:pt x="1034987" y="0"/>
                  <a:pt x="666750" y="0"/>
                </a:cubicBezTo>
                <a:close/>
                <a:moveTo>
                  <a:pt x="1088517" y="965263"/>
                </a:moveTo>
                <a:lnTo>
                  <a:pt x="723900" y="754571"/>
                </a:lnTo>
                <a:cubicBezTo>
                  <a:pt x="675612" y="786456"/>
                  <a:pt x="610618" y="773160"/>
                  <a:pt x="578732" y="724872"/>
                </a:cubicBezTo>
                <a:cubicBezTo>
                  <a:pt x="546847" y="676583"/>
                  <a:pt x="560144" y="611590"/>
                  <a:pt x="608432" y="579704"/>
                </a:cubicBezTo>
                <a:cubicBezTo>
                  <a:pt x="611245" y="577847"/>
                  <a:pt x="614146" y="576125"/>
                  <a:pt x="617125" y="574548"/>
                </a:cubicBezTo>
                <a:lnTo>
                  <a:pt x="617125" y="332232"/>
                </a:lnTo>
                <a:cubicBezTo>
                  <a:pt x="617125" y="305930"/>
                  <a:pt x="638447" y="284607"/>
                  <a:pt x="664750" y="284607"/>
                </a:cubicBezTo>
                <a:cubicBezTo>
                  <a:pt x="691052" y="284607"/>
                  <a:pt x="712375" y="305930"/>
                  <a:pt x="712375" y="332232"/>
                </a:cubicBezTo>
                <a:lnTo>
                  <a:pt x="712375" y="572453"/>
                </a:lnTo>
                <a:cubicBezTo>
                  <a:pt x="748539" y="589946"/>
                  <a:pt x="771516" y="626577"/>
                  <a:pt x="771525" y="666750"/>
                </a:cubicBezTo>
                <a:cubicBezTo>
                  <a:pt x="771475" y="675389"/>
                  <a:pt x="770388" y="683992"/>
                  <a:pt x="768287" y="692372"/>
                </a:cubicBezTo>
                <a:lnTo>
                  <a:pt x="1126617" y="899255"/>
                </a:lnTo>
                <a:cubicBezTo>
                  <a:pt x="1144848" y="909777"/>
                  <a:pt x="1151096" y="933081"/>
                  <a:pt x="1140571" y="951309"/>
                </a:cubicBezTo>
                <a:cubicBezTo>
                  <a:pt x="1130046" y="969540"/>
                  <a:pt x="1106748" y="975789"/>
                  <a:pt x="1088517" y="9652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617912" y="1907058"/>
            <a:ext cx="2369842" cy="595799"/>
          </a:xfrm>
          <a:prstGeom prst="parallelogram">
            <a:avLst/>
          </a:prstGeom>
          <a:gradFill>
            <a:gsLst>
              <a:gs pos="2500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51105" y="1866900"/>
            <a:ext cx="1536318" cy="6629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9CA3D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2025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8187018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8591209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2876303">
            <a:off x="11779825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95343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2876303">
            <a:off x="11779825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5400000">
            <a:off x="802367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6200000" flipV="1">
            <a:off x="802367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783919">
            <a:off x="-17609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9816081" flipV="1">
            <a:off x="-17609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02642" y="2653690"/>
            <a:ext cx="6928019" cy="21374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3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单细胞数据格式与读取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8370" y="1178771"/>
            <a:ext cx="8234930" cy="1594758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tx1">
                <a:lumMod val="95000"/>
                <a:lumOff val="5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24460" y="1075141"/>
            <a:ext cx="774675" cy="774675"/>
          </a:xfrm>
          <a:prstGeom prst="diagStripe">
            <a:avLst/>
          </a:prstGeom>
          <a:gradFill>
            <a:gsLst>
              <a:gs pos="20000">
                <a:schemeClr val="accent1"/>
              </a:gs>
              <a:gs pos="84000">
                <a:schemeClr val="accent2"/>
              </a:gs>
            </a:gsLst>
            <a:lin ang="2700000" scaled="0"/>
          </a:gra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38626" y="1432888"/>
            <a:ext cx="5707277" cy="3300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格式特点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38626" y="1848562"/>
            <a:ext cx="8338438" cy="8513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h5格式以二进制形式存储数据，读取速度快，适合大规模数据处理。
文件结构紧凑，支持多种数据类型存储，便于后续分析。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248527" y="4201237"/>
            <a:ext cx="418754" cy="478230"/>
          </a:xfrm>
          <a:custGeom>
            <a:avLst/>
            <a:gdLst>
              <a:gd name="connsiteX0" fmla="*/ 361901 w 630455"/>
              <a:gd name="connsiteY0" fmla="*/ 82589 h 720001"/>
              <a:gd name="connsiteX1" fmla="*/ 361901 w 630455"/>
              <a:gd name="connsiteY1" fmla="*/ 203034 h 720001"/>
              <a:gd name="connsiteX2" fmla="*/ 427179 w 630455"/>
              <a:gd name="connsiteY2" fmla="*/ 268312 h 720001"/>
              <a:gd name="connsiteX3" fmla="*/ 547624 w 630455"/>
              <a:gd name="connsiteY3" fmla="*/ 268312 h 720001"/>
              <a:gd name="connsiteX4" fmla="*/ 113812 w 630455"/>
              <a:gd name="connsiteY4" fmla="*/ 0 h 720001"/>
              <a:gd name="connsiteX5" fmla="*/ 338847 w 630455"/>
              <a:gd name="connsiteY5" fmla="*/ 0 h 720001"/>
              <a:gd name="connsiteX6" fmla="*/ 340465 w 630455"/>
              <a:gd name="connsiteY6" fmla="*/ 162 h 720001"/>
              <a:gd name="connsiteX7" fmla="*/ 340789 w 630455"/>
              <a:gd name="connsiteY7" fmla="*/ 162 h 720001"/>
              <a:gd name="connsiteX8" fmla="*/ 344106 w 630455"/>
              <a:gd name="connsiteY8" fmla="*/ 809 h 720001"/>
              <a:gd name="connsiteX9" fmla="*/ 344186 w 630455"/>
              <a:gd name="connsiteY9" fmla="*/ 809 h 720001"/>
              <a:gd name="connsiteX10" fmla="*/ 347422 w 630455"/>
              <a:gd name="connsiteY10" fmla="*/ 1942 h 720001"/>
              <a:gd name="connsiteX11" fmla="*/ 347503 w 630455"/>
              <a:gd name="connsiteY11" fmla="*/ 1942 h 720001"/>
              <a:gd name="connsiteX12" fmla="*/ 349040 w 630455"/>
              <a:gd name="connsiteY12" fmla="*/ 2670 h 720001"/>
              <a:gd name="connsiteX13" fmla="*/ 349121 w 630455"/>
              <a:gd name="connsiteY13" fmla="*/ 2670 h 720001"/>
              <a:gd name="connsiteX14" fmla="*/ 350576 w 630455"/>
              <a:gd name="connsiteY14" fmla="*/ 3479 h 720001"/>
              <a:gd name="connsiteX15" fmla="*/ 350819 w 630455"/>
              <a:gd name="connsiteY15" fmla="*/ 3640 h 720001"/>
              <a:gd name="connsiteX16" fmla="*/ 352033 w 630455"/>
              <a:gd name="connsiteY16" fmla="*/ 4449 h 720001"/>
              <a:gd name="connsiteX17" fmla="*/ 352194 w 630455"/>
              <a:gd name="connsiteY17" fmla="*/ 4530 h 720001"/>
              <a:gd name="connsiteX18" fmla="*/ 353408 w 630455"/>
              <a:gd name="connsiteY18" fmla="*/ 5501 h 720001"/>
              <a:gd name="connsiteX19" fmla="*/ 353651 w 630455"/>
              <a:gd name="connsiteY19" fmla="*/ 5743 h 720001"/>
              <a:gd name="connsiteX20" fmla="*/ 354864 w 630455"/>
              <a:gd name="connsiteY20" fmla="*/ 6876 h 720001"/>
              <a:gd name="connsiteX21" fmla="*/ 623418 w 630455"/>
              <a:gd name="connsiteY21" fmla="*/ 275430 h 720001"/>
              <a:gd name="connsiteX22" fmla="*/ 624551 w 630455"/>
              <a:gd name="connsiteY22" fmla="*/ 276643 h 720001"/>
              <a:gd name="connsiteX23" fmla="*/ 624793 w 630455"/>
              <a:gd name="connsiteY23" fmla="*/ 276886 h 720001"/>
              <a:gd name="connsiteX24" fmla="*/ 625764 w 630455"/>
              <a:gd name="connsiteY24" fmla="*/ 278180 h 720001"/>
              <a:gd name="connsiteX25" fmla="*/ 625845 w 630455"/>
              <a:gd name="connsiteY25" fmla="*/ 278342 h 720001"/>
              <a:gd name="connsiteX26" fmla="*/ 626734 w 630455"/>
              <a:gd name="connsiteY26" fmla="*/ 279637 h 720001"/>
              <a:gd name="connsiteX27" fmla="*/ 626896 w 630455"/>
              <a:gd name="connsiteY27" fmla="*/ 279798 h 720001"/>
              <a:gd name="connsiteX28" fmla="*/ 627705 w 630455"/>
              <a:gd name="connsiteY28" fmla="*/ 281254 h 720001"/>
              <a:gd name="connsiteX29" fmla="*/ 628433 w 630455"/>
              <a:gd name="connsiteY29" fmla="*/ 282791 h 720001"/>
              <a:gd name="connsiteX30" fmla="*/ 629646 w 630455"/>
              <a:gd name="connsiteY30" fmla="*/ 286107 h 720001"/>
              <a:gd name="connsiteX31" fmla="*/ 630293 w 630455"/>
              <a:gd name="connsiteY31" fmla="*/ 289424 h 720001"/>
              <a:gd name="connsiteX32" fmla="*/ 630293 w 630455"/>
              <a:gd name="connsiteY32" fmla="*/ 289667 h 720001"/>
              <a:gd name="connsiteX33" fmla="*/ 630455 w 630455"/>
              <a:gd name="connsiteY33" fmla="*/ 291285 h 720001"/>
              <a:gd name="connsiteX34" fmla="*/ 630455 w 630455"/>
              <a:gd name="connsiteY34" fmla="*/ 292579 h 720001"/>
              <a:gd name="connsiteX35" fmla="*/ 630455 w 630455"/>
              <a:gd name="connsiteY35" fmla="*/ 606189 h 720001"/>
              <a:gd name="connsiteX36" fmla="*/ 516644 w 630455"/>
              <a:gd name="connsiteY36" fmla="*/ 720001 h 720001"/>
              <a:gd name="connsiteX37" fmla="*/ 113812 w 630455"/>
              <a:gd name="connsiteY37" fmla="*/ 720001 h 720001"/>
              <a:gd name="connsiteX38" fmla="*/ 0 w 630455"/>
              <a:gd name="connsiteY38" fmla="*/ 606189 h 720001"/>
              <a:gd name="connsiteX39" fmla="*/ 0 w 630455"/>
              <a:gd name="connsiteY39" fmla="*/ 113812 h 720001"/>
              <a:gd name="connsiteX40" fmla="*/ 113812 w 630455"/>
              <a:gd name="connsiteY40" fmla="*/ 0 h 720001"/>
            </a:gdLst>
            <a:ahLst/>
            <a:cxnLst/>
            <a:rect l="l" t="t" r="r" b="b"/>
            <a:pathLst>
              <a:path w="630455" h="720001">
                <a:moveTo>
                  <a:pt x="361901" y="82589"/>
                </a:moveTo>
                <a:lnTo>
                  <a:pt x="361901" y="203034"/>
                </a:lnTo>
                <a:cubicBezTo>
                  <a:pt x="361901" y="239030"/>
                  <a:pt x="391183" y="268312"/>
                  <a:pt x="427179" y="268312"/>
                </a:cubicBezTo>
                <a:lnTo>
                  <a:pt x="547624" y="268312"/>
                </a:lnTo>
                <a:close/>
                <a:moveTo>
                  <a:pt x="113812" y="0"/>
                </a:moveTo>
                <a:lnTo>
                  <a:pt x="338847" y="0"/>
                </a:lnTo>
                <a:cubicBezTo>
                  <a:pt x="339414" y="81"/>
                  <a:pt x="339899" y="81"/>
                  <a:pt x="340465" y="162"/>
                </a:cubicBezTo>
                <a:lnTo>
                  <a:pt x="340789" y="162"/>
                </a:lnTo>
                <a:cubicBezTo>
                  <a:pt x="341922" y="324"/>
                  <a:pt x="343054" y="485"/>
                  <a:pt x="344106" y="809"/>
                </a:cubicBezTo>
                <a:lnTo>
                  <a:pt x="344186" y="809"/>
                </a:lnTo>
                <a:cubicBezTo>
                  <a:pt x="345238" y="1052"/>
                  <a:pt x="346371" y="1456"/>
                  <a:pt x="347422" y="1942"/>
                </a:cubicBezTo>
                <a:lnTo>
                  <a:pt x="347503" y="1942"/>
                </a:lnTo>
                <a:cubicBezTo>
                  <a:pt x="348069" y="2184"/>
                  <a:pt x="348555" y="2427"/>
                  <a:pt x="349040" y="2670"/>
                </a:cubicBezTo>
                <a:lnTo>
                  <a:pt x="349121" y="2670"/>
                </a:lnTo>
                <a:cubicBezTo>
                  <a:pt x="349606" y="2912"/>
                  <a:pt x="350091" y="3155"/>
                  <a:pt x="350576" y="3479"/>
                </a:cubicBezTo>
                <a:cubicBezTo>
                  <a:pt x="350657" y="3560"/>
                  <a:pt x="350739" y="3560"/>
                  <a:pt x="350819" y="3640"/>
                </a:cubicBezTo>
                <a:cubicBezTo>
                  <a:pt x="351224" y="3883"/>
                  <a:pt x="351628" y="4126"/>
                  <a:pt x="352033" y="4449"/>
                </a:cubicBezTo>
                <a:cubicBezTo>
                  <a:pt x="352113" y="4449"/>
                  <a:pt x="352113" y="4530"/>
                  <a:pt x="352194" y="4530"/>
                </a:cubicBezTo>
                <a:lnTo>
                  <a:pt x="353408" y="5501"/>
                </a:lnTo>
                <a:lnTo>
                  <a:pt x="353651" y="5743"/>
                </a:lnTo>
                <a:cubicBezTo>
                  <a:pt x="354055" y="6148"/>
                  <a:pt x="354459" y="6472"/>
                  <a:pt x="354864" y="6876"/>
                </a:cubicBezTo>
                <a:lnTo>
                  <a:pt x="623418" y="275430"/>
                </a:lnTo>
                <a:cubicBezTo>
                  <a:pt x="623822" y="275835"/>
                  <a:pt x="624227" y="276239"/>
                  <a:pt x="624551" y="276643"/>
                </a:cubicBezTo>
                <a:lnTo>
                  <a:pt x="624793" y="276886"/>
                </a:lnTo>
                <a:cubicBezTo>
                  <a:pt x="625117" y="277291"/>
                  <a:pt x="625440" y="277776"/>
                  <a:pt x="625764" y="278180"/>
                </a:cubicBezTo>
                <a:cubicBezTo>
                  <a:pt x="625764" y="278261"/>
                  <a:pt x="625845" y="278342"/>
                  <a:pt x="625845" y="278342"/>
                </a:cubicBezTo>
                <a:cubicBezTo>
                  <a:pt x="626168" y="278747"/>
                  <a:pt x="626491" y="279232"/>
                  <a:pt x="626734" y="279637"/>
                </a:cubicBezTo>
                <a:cubicBezTo>
                  <a:pt x="626815" y="279637"/>
                  <a:pt x="626815" y="279717"/>
                  <a:pt x="626896" y="279798"/>
                </a:cubicBezTo>
                <a:cubicBezTo>
                  <a:pt x="627139" y="280284"/>
                  <a:pt x="627462" y="280769"/>
                  <a:pt x="627705" y="281254"/>
                </a:cubicBezTo>
                <a:cubicBezTo>
                  <a:pt x="627948" y="281739"/>
                  <a:pt x="628190" y="282225"/>
                  <a:pt x="628433" y="282791"/>
                </a:cubicBezTo>
                <a:cubicBezTo>
                  <a:pt x="628918" y="283843"/>
                  <a:pt x="629323" y="284975"/>
                  <a:pt x="629646" y="286107"/>
                </a:cubicBezTo>
                <a:cubicBezTo>
                  <a:pt x="629889" y="287159"/>
                  <a:pt x="630132" y="288291"/>
                  <a:pt x="630293" y="289424"/>
                </a:cubicBezTo>
                <a:lnTo>
                  <a:pt x="630293" y="289667"/>
                </a:lnTo>
                <a:cubicBezTo>
                  <a:pt x="630374" y="290152"/>
                  <a:pt x="630455" y="290718"/>
                  <a:pt x="630455" y="291285"/>
                </a:cubicBezTo>
                <a:lnTo>
                  <a:pt x="630455" y="292579"/>
                </a:lnTo>
                <a:lnTo>
                  <a:pt x="630455" y="606189"/>
                </a:lnTo>
                <a:cubicBezTo>
                  <a:pt x="630455" y="668959"/>
                  <a:pt x="579414" y="720001"/>
                  <a:pt x="516644" y="720001"/>
                </a:cubicBezTo>
                <a:lnTo>
                  <a:pt x="113812" y="720001"/>
                </a:lnTo>
                <a:cubicBezTo>
                  <a:pt x="51042" y="720001"/>
                  <a:pt x="0" y="668959"/>
                  <a:pt x="0" y="606189"/>
                </a:cubicBezTo>
                <a:lnTo>
                  <a:pt x="0" y="113812"/>
                </a:lnTo>
                <a:cubicBezTo>
                  <a:pt x="0" y="51042"/>
                  <a:pt x="51042" y="0"/>
                  <a:pt x="113812" y="0"/>
                </a:cubicBezTo>
                <a:close/>
              </a:path>
            </a:pathLst>
          </a:custGeom>
          <a:solidFill>
            <a:schemeClr val="bg1"/>
          </a:solidFill>
          <a:ln w="76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88620" y="4871720"/>
            <a:ext cx="8234045" cy="179705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tx1">
                <a:lumMod val="95000"/>
                <a:lumOff val="5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24460" y="4768210"/>
            <a:ext cx="774675" cy="774675"/>
          </a:xfrm>
          <a:prstGeom prst="diagStripe">
            <a:avLst/>
          </a:prstGeom>
          <a:gradFill>
            <a:gsLst>
              <a:gs pos="20000">
                <a:schemeClr val="accent1"/>
              </a:gs>
              <a:gs pos="84000">
                <a:schemeClr val="accent2"/>
              </a:gs>
            </a:gsLst>
            <a:lin ang="2700000" scaled="0"/>
          </a:gra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38626" y="5158747"/>
            <a:ext cx="5707277" cy="3300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数据创建Seurat对象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64026" y="5523621"/>
            <a:ext cx="7523377" cy="9402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使用CreateSeuratObject函数创建Seurat对象，指定项目名称和数据。
示例代码seurat_obj &lt;- CreateSeuratObject(counts = seurat_data, project = "GSM6045825_wt")，初始化Seurat对象。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88370" y="3025306"/>
            <a:ext cx="8260330" cy="1594758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tx1">
                <a:lumMod val="95000"/>
                <a:lumOff val="5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24460" y="2921675"/>
            <a:ext cx="774675" cy="774675"/>
          </a:xfrm>
          <a:prstGeom prst="diagStripe">
            <a:avLst/>
          </a:prstGeom>
          <a:gradFill>
            <a:gsLst>
              <a:gs pos="20000">
                <a:schemeClr val="accent1"/>
              </a:gs>
              <a:gs pos="84000">
                <a:schemeClr val="accent2"/>
              </a:gs>
            </a:gsLst>
            <a:lin ang="2700000" scaled="0"/>
          </a:gra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38626" y="3388411"/>
            <a:ext cx="5707277" cy="3300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数据读取方法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38626" y="3727885"/>
            <a:ext cx="8005977" cy="7116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使用Read10X_h5函数读取h5格式数据。
示例代码seurat_data &lt;- Read10X_h5(file = "./data/gene_h5_1.h5")，加载基因表达矩阵。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h5格式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6032500" y="4628608"/>
            <a:ext cx="6096000" cy="7249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79425" y="2717578"/>
            <a:ext cx="5845175" cy="28896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数据读取方法</a:t>
            </a: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79425" y="3025827"/>
            <a:ext cx="6492875" cy="11085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使用read.csv函数读取CSV的GZ文件。
示例代码seurat_data &lt;- read.csv(gzfile("./data/GSE178341.csv.gz"), row.names = 1)，加载基因表达矩阵。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568325" y="4689711"/>
            <a:ext cx="5845175" cy="28896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数据创建Seurat对象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68325" y="5003074"/>
            <a:ext cx="5845175" cy="11085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使用CreateSeuratObject函数创建Seurat对象，指定项目名称和数据。
示例代码seurat_obj &lt;- CreateSeuratObject(counts = seurat_data, project = "GSE130148")，初始化Seurat对象。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68325" y="1174251"/>
            <a:ext cx="5844500" cy="28896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格式特点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68325" y="1482500"/>
            <a:ext cx="5845175" cy="11085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CSV的GZ文件是压缩的文本矩阵文件，存储基因表达数据。
文件以CSV格式存储，压缩后减少存储空间，便于传输和存储。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CSV的GZ文件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5715000" y="4197625"/>
            <a:ext cx="6096000" cy="3169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14370" y="15210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728210" y="2924810"/>
            <a:ext cx="7115810" cy="19278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单样本数据读取与</a:t>
            </a:r>
            <a:r>
              <a:rPr kumimoji="1" lang="zh-CN" altLang="en-US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创建</a:t>
            </a:r>
            <a:r>
              <a:rPr kumimoji="1" lang="zh-CN" altLang="en-US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对象</a:t>
            </a:r>
            <a:endParaRPr kumimoji="1" lang="zh-CN" altLang="en-US" sz="5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688686" y="88056"/>
            <a:ext cx="1652610" cy="26851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10x Genomics格式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样本读取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67715" y="1124585"/>
            <a:ext cx="85705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演示数据的下载：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https://www.ncbi.nlm.nih.gov/geo/query/acc.cgi?acc=GSE234527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8" name="图片 17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2600" y="1772285"/>
            <a:ext cx="5589905" cy="483616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100" y="2564765"/>
            <a:ext cx="6315075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10x Genomics格式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样本读取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83590" y="1124585"/>
            <a:ext cx="8450580" cy="5247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示例代码：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导入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library(Seurat)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查看当前工作目录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getwd()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设置工作目录（将工作目录切换到指定路径下）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setwd("D:/project/scRNA")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读取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10x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数据，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data.dir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参数指定存放文件的路径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seurat_data &lt;- Read10X(data.dir = "./data/GSE234527/352")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创建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seurat_obj &lt;- CreateSeuratObject(counts = seurat_data,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project = "GSM7470392_352",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min.features = 200,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min.cells = 3)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查看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对象的基本信息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seurat_obj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h5格式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样本读取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767715" y="1124585"/>
            <a:ext cx="85705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演示数据的下载：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https://www.ncbi.nlm.nih.gov/geo/query/acc.cgi?acc=GSE200874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0400" y="1844675"/>
            <a:ext cx="6181725" cy="28765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155" y="3932555"/>
            <a:ext cx="6354445" cy="26746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h5格式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样本读取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83590" y="980440"/>
            <a:ext cx="8983980" cy="5541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示例代码：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指定要读取的文件所在位置和文件名称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h5_file &lt;- "./data/GSE200874/GSM6045825_wt_filtered_gene_bc_matrices_h5_1.h5"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读取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h5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格式的文件（使用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Read10X_h5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函数读取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h5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格式的单细胞数据文件）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seurat_data &lt;- Read10X_h5(file = h5_file)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创建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对象（使用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CreateSeuratObject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函数创建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对象，并将读取的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h5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格式数据转换为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seurat_obj &lt;- CreateSeuratObject(counts = seurat_data,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project = "GSM6045825_wt",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min.features = 200,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min.cells = 3)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查看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对象的基本信息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seurat_obj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压缩文本矩阵</a:t>
            </a:r>
            <a:r>
              <a:rPr kumimoji="1"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(TXT</a:t>
            </a:r>
            <a:r>
              <a:rPr kumimoji="1"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或</a:t>
            </a:r>
            <a:r>
              <a:rPr kumimoji="1"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CSV</a:t>
            </a:r>
            <a:r>
              <a:rPr kumimoji="1"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kumimoji="1"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GZ</a:t>
            </a:r>
            <a:r>
              <a:rPr kumimoji="1"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文件</a:t>
            </a:r>
            <a:r>
              <a:rPr kumimoji="1"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)读取</a:t>
            </a:r>
            <a:endParaRPr kumimoji="1" lang="en-US" alt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1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767715" y="1124585"/>
            <a:ext cx="85705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演示数据的下载：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https://www.ncbi.nlm.nih.gov/geo/query/acc.cgi?acc=gse130148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2980" y="1844675"/>
            <a:ext cx="5876925" cy="9239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" y="2870200"/>
            <a:ext cx="5751195" cy="24104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519420" y="4796790"/>
            <a:ext cx="1224280" cy="5759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CSV压缩GZ格式</a:t>
            </a:r>
            <a:endParaRPr kumimoji="1" lang="en-US" altLang="zh-CN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21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83590" y="980440"/>
            <a:ext cx="8983980" cy="5541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示例代码：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导入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library(Seurat)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查看当前工作目录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getwd()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设置工作目录（将工作目录切换到指定路径下）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setwd("D:/project/scRNA")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read.csv()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函数从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csv.gz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格式的文件中读取数据，并将第一列作为行名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seurat_data&lt;- read.csv(gzfile("./data/GSE130148/GSE130148_raw_counts.csv.gz"), row.names = 1)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CreateSeuratObject()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函数创建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对象，并在此处指定项目名称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seurat_obj &lt;- CreateSeuratObject(counts = seurat_data,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min.features = 200,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min.cells = 3, 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project = "GSE130148")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txt压缩GZ格式</a:t>
            </a:r>
            <a:endParaRPr kumimoji="1" lang="en-US" altLang="zh-CN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21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83590" y="980440"/>
            <a:ext cx="8983980" cy="5541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示例代码：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导入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library(Seurat)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查看当前工作目录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getwd()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设置工作目录（将工作目录切换到指定路径下）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setwd("D:/project/scRNA")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read.table()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函数从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txt.gz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格式的文件中读取数据，并将第一列作为行名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seurat_data&lt;- read.table(gzfile("./data/GSE130xxx/xxxx.txt.gz"), row.names = 1, header = TRUE, sep = "\t")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CreateSeuratObject()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函数创建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对象，并在此处指定项目名称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seurat_obj &lt;- CreateSeuratObject(counts = seurat_data,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min.features = 200,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min.cells = 3, 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project = "GSE130xxx")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82356" y="371131"/>
            <a:ext cx="2732866" cy="13170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目录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928482" y="2388784"/>
            <a:ext cx="4072686" cy="830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OPPOSans H" panose="00020600040101010101" charset="-122"/>
              </a:rPr>
              <a:t>数据下载与来源</a:t>
            </a:r>
            <a:endParaRPr kumimoji="1" lang="en-US" alt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OPPOSans H" panose="00020600040101010101" charset="-122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850512" y="2374989"/>
            <a:ext cx="858586" cy="858586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928482" y="3620959"/>
            <a:ext cx="4072686" cy="830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kumimoji="1" lang="en-US" altLang="zh-CN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OPPOSans H" panose="00020600040101010101" charset="-122"/>
              </a:rPr>
              <a:t>数据格式详解</a:t>
            </a:r>
            <a:endParaRPr kumimoji="1" lang="en-US" altLang="zh-CN" sz="28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OPPOSans H" panose="00020600040101010101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50512" y="3607164"/>
            <a:ext cx="858586" cy="858586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928495" y="4853305"/>
            <a:ext cx="5210810" cy="83121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kumimoji="1" lang="en-US" altLang="zh-CN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OPPOSans H" panose="00020600040101010101" charset="-122"/>
              </a:rPr>
              <a:t>单样本数据读取与创建对象</a:t>
            </a:r>
            <a:endParaRPr kumimoji="1" lang="en-US" altLang="zh-CN" sz="28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OPPOSans H" panose="00020600040101010101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850512" y="4839339"/>
            <a:ext cx="858586" cy="858586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80231" y="2566736"/>
            <a:ext cx="799148" cy="4750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80231" y="3798911"/>
            <a:ext cx="799148" cy="4750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80231" y="5031086"/>
            <a:ext cx="799148" cy="4750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268845" y="2374900"/>
            <a:ext cx="4907915" cy="889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OPPOSans H" panose="00020600040101010101" charset="-122"/>
                <a:sym typeface="+mn-ea"/>
              </a:rPr>
              <a:t>多样本数据读取与创建对象</a:t>
            </a:r>
            <a:endParaRPr kumimoji="1" lang="zh-CN" altLang="en-US" sz="2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OPPOSans H" panose="00020600040101010101" charset="-122"/>
              <a:ea typeface="OPPOSans H" panose="00020600040101010101" charset="-122"/>
              <a:cs typeface="OPPOSans H" panose="00020600040101010101" charset="-122"/>
              <a:sym typeface="+mn-ea"/>
            </a:endParaRPr>
          </a:p>
        </p:txBody>
      </p:sp>
      <p:sp>
        <p:nvSpPr>
          <p:cNvPr id="14" name="标题 1"/>
          <p:cNvSpPr txBox="1"/>
          <p:nvPr/>
        </p:nvSpPr>
        <p:spPr>
          <a:xfrm>
            <a:off x="6190833" y="2361194"/>
            <a:ext cx="858586" cy="858586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220552" y="2552941"/>
            <a:ext cx="799148" cy="4750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8868189">
            <a:off x="6711267" y="5142617"/>
            <a:ext cx="6089253" cy="4495240"/>
          </a:xfrm>
          <a:custGeom>
            <a:avLst/>
            <a:gdLst>
              <a:gd name="connsiteX0" fmla="*/ 56568 w 6089253"/>
              <a:gd name="connsiteY0" fmla="*/ 1214346 h 4495240"/>
              <a:gd name="connsiteX1" fmla="*/ 54 w 6089253"/>
              <a:gd name="connsiteY1" fmla="*/ 1596358 h 4495240"/>
              <a:gd name="connsiteX2" fmla="*/ 323361 w 6089253"/>
              <a:gd name="connsiteY2" fmla="*/ 2352085 h 4495240"/>
              <a:gd name="connsiteX3" fmla="*/ 1029302 w 6089253"/>
              <a:gd name="connsiteY3" fmla="*/ 2676687 h 4495240"/>
              <a:gd name="connsiteX4" fmla="*/ 1514965 w 6089253"/>
              <a:gd name="connsiteY4" fmla="*/ 3106923 h 4495240"/>
              <a:gd name="connsiteX5" fmla="*/ 1714800 w 6089253"/>
              <a:gd name="connsiteY5" fmla="*/ 3867761 h 4495240"/>
              <a:gd name="connsiteX6" fmla="*/ 2411705 w 6089253"/>
              <a:gd name="connsiteY6" fmla="*/ 4419704 h 4495240"/>
              <a:gd name="connsiteX7" fmla="*/ 3261708 w 6089253"/>
              <a:gd name="connsiteY7" fmla="*/ 4494892 h 4495240"/>
              <a:gd name="connsiteX8" fmla="*/ 4071862 w 6089253"/>
              <a:gd name="connsiteY8" fmla="*/ 4449854 h 4495240"/>
              <a:gd name="connsiteX9" fmla="*/ 5646546 w 6089253"/>
              <a:gd name="connsiteY9" fmla="*/ 3602272 h 4495240"/>
              <a:gd name="connsiteX10" fmla="*/ 6088212 w 6089253"/>
              <a:gd name="connsiteY10" fmla="*/ 2378011 h 4495240"/>
              <a:gd name="connsiteX11" fmla="*/ 5287687 w 6089253"/>
              <a:gd name="connsiteY11" fmla="*/ 626624 h 4495240"/>
              <a:gd name="connsiteX12" fmla="*/ 3684635 w 6089253"/>
              <a:gd name="connsiteY12" fmla="*/ 23717 h 4495240"/>
              <a:gd name="connsiteX13" fmla="*/ 1950706 w 6089253"/>
              <a:gd name="connsiteY13" fmla="*/ 79644 h 4495240"/>
              <a:gd name="connsiteX14" fmla="*/ 682368 w 6089253"/>
              <a:gd name="connsiteY14" fmla="*/ 282465 h 4495240"/>
              <a:gd name="connsiteX15" fmla="*/ 56568 w 6089253"/>
              <a:gd name="connsiteY15" fmla="*/ 1214346 h 4495240"/>
            </a:gdLst>
            <a:ahLst/>
            <a:cxnLst/>
            <a:rect l="l" t="t" r="r" b="b"/>
            <a:pathLst>
              <a:path w="6089253" h="4495240">
                <a:moveTo>
                  <a:pt x="56568" y="1214346"/>
                </a:moveTo>
                <a:cubicBezTo>
                  <a:pt x="21164" y="1339979"/>
                  <a:pt x="1313" y="1468502"/>
                  <a:pt x="54" y="1596358"/>
                </a:cubicBezTo>
                <a:cubicBezTo>
                  <a:pt x="-2760" y="1879774"/>
                  <a:pt x="103971" y="2172746"/>
                  <a:pt x="323361" y="2352085"/>
                </a:cubicBezTo>
                <a:cubicBezTo>
                  <a:pt x="524751" y="2516757"/>
                  <a:pt x="792284" y="2569425"/>
                  <a:pt x="1029302" y="2676687"/>
                </a:cubicBezTo>
                <a:cubicBezTo>
                  <a:pt x="1226841" y="2766098"/>
                  <a:pt x="1417936" y="2907806"/>
                  <a:pt x="1514965" y="3106923"/>
                </a:cubicBezTo>
                <a:cubicBezTo>
                  <a:pt x="1631399" y="3345819"/>
                  <a:pt x="1609549" y="3625161"/>
                  <a:pt x="1714800" y="3867761"/>
                </a:cubicBezTo>
                <a:cubicBezTo>
                  <a:pt x="1836716" y="4148733"/>
                  <a:pt x="2117137" y="4335776"/>
                  <a:pt x="2411705" y="4419704"/>
                </a:cubicBezTo>
                <a:cubicBezTo>
                  <a:pt x="2690274" y="4499114"/>
                  <a:pt x="2975213" y="4492299"/>
                  <a:pt x="3261708" y="4494892"/>
                </a:cubicBezTo>
                <a:cubicBezTo>
                  <a:pt x="3532574" y="4497336"/>
                  <a:pt x="3802847" y="4487410"/>
                  <a:pt x="4071862" y="4449854"/>
                </a:cubicBezTo>
                <a:cubicBezTo>
                  <a:pt x="4686700" y="4363999"/>
                  <a:pt x="5260652" y="4101917"/>
                  <a:pt x="5646546" y="3602272"/>
                </a:cubicBezTo>
                <a:cubicBezTo>
                  <a:pt x="5915486" y="3254113"/>
                  <a:pt x="6074065" y="2818099"/>
                  <a:pt x="6088212" y="2378011"/>
                </a:cubicBezTo>
                <a:cubicBezTo>
                  <a:pt x="6109544" y="1713398"/>
                  <a:pt x="5801866" y="1048119"/>
                  <a:pt x="5287687" y="626624"/>
                </a:cubicBezTo>
                <a:cubicBezTo>
                  <a:pt x="4839724" y="259354"/>
                  <a:pt x="4261106" y="80681"/>
                  <a:pt x="3684635" y="23717"/>
                </a:cubicBezTo>
                <a:cubicBezTo>
                  <a:pt x="3108165" y="-33248"/>
                  <a:pt x="2527251" y="23198"/>
                  <a:pt x="1950706" y="79644"/>
                </a:cubicBezTo>
                <a:cubicBezTo>
                  <a:pt x="1593106" y="114682"/>
                  <a:pt x="978121" y="50680"/>
                  <a:pt x="682368" y="282465"/>
                </a:cubicBezTo>
                <a:cubicBezTo>
                  <a:pt x="393355" y="509065"/>
                  <a:pt x="159448" y="849224"/>
                  <a:pt x="56568" y="1214346"/>
                </a:cubicBezTo>
                <a:close/>
              </a:path>
            </a:pathLst>
          </a:custGeom>
          <a:solidFill>
            <a:schemeClr val="accent2"/>
          </a:solidFill>
          <a:ln w="7404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20328189">
            <a:off x="8348093" y="5645958"/>
            <a:ext cx="2561590" cy="2460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/>
            <a:rect l="l" t="t" r="r" b="b"/>
            <a:pathLst>
              <a:path w="4034" h="3875">
                <a:moveTo>
                  <a:pt x="1248" y="3806"/>
                </a:moveTo>
                <a:lnTo>
                  <a:pt x="2786" y="3806"/>
                </a:lnTo>
                <a:lnTo>
                  <a:pt x="2757" y="3818"/>
                </a:lnTo>
                <a:cubicBezTo>
                  <a:pt x="2711" y="3836"/>
                  <a:pt x="2664" y="3853"/>
                  <a:pt x="2617" y="3867"/>
                </a:cubicBezTo>
                <a:lnTo>
                  <a:pt x="2591" y="3875"/>
                </a:lnTo>
                <a:lnTo>
                  <a:pt x="1443" y="3875"/>
                </a:lnTo>
                <a:lnTo>
                  <a:pt x="1417" y="3867"/>
                </a:lnTo>
                <a:cubicBezTo>
                  <a:pt x="1370" y="3853"/>
                  <a:pt x="1323" y="3836"/>
                  <a:pt x="1277" y="3818"/>
                </a:cubicBezTo>
                <a:lnTo>
                  <a:pt x="1248" y="3806"/>
                </a:lnTo>
                <a:close/>
                <a:moveTo>
                  <a:pt x="919" y="3633"/>
                </a:moveTo>
                <a:lnTo>
                  <a:pt x="3115" y="3633"/>
                </a:lnTo>
                <a:lnTo>
                  <a:pt x="3104" y="3640"/>
                </a:lnTo>
                <a:cubicBezTo>
                  <a:pt x="3077" y="3658"/>
                  <a:pt x="3049" y="3675"/>
                  <a:pt x="3021" y="3691"/>
                </a:cubicBezTo>
                <a:lnTo>
                  <a:pt x="3001" y="3702"/>
                </a:lnTo>
                <a:lnTo>
                  <a:pt x="1033" y="3702"/>
                </a:lnTo>
                <a:lnTo>
                  <a:pt x="1013" y="3691"/>
                </a:lnTo>
                <a:cubicBezTo>
                  <a:pt x="985" y="3675"/>
                  <a:pt x="957" y="3658"/>
                  <a:pt x="930" y="3640"/>
                </a:cubicBezTo>
                <a:lnTo>
                  <a:pt x="919" y="3633"/>
                </a:lnTo>
                <a:close/>
                <a:moveTo>
                  <a:pt x="690" y="3460"/>
                </a:moveTo>
                <a:lnTo>
                  <a:pt x="3344" y="3460"/>
                </a:lnTo>
                <a:lnTo>
                  <a:pt x="3337" y="3466"/>
                </a:lnTo>
                <a:cubicBezTo>
                  <a:pt x="3313" y="3487"/>
                  <a:pt x="3288" y="3508"/>
                  <a:pt x="3262" y="3528"/>
                </a:cubicBezTo>
                <a:lnTo>
                  <a:pt x="3261" y="3529"/>
                </a:lnTo>
                <a:lnTo>
                  <a:pt x="773" y="3529"/>
                </a:lnTo>
                <a:lnTo>
                  <a:pt x="772" y="3528"/>
                </a:lnTo>
                <a:cubicBezTo>
                  <a:pt x="746" y="3508"/>
                  <a:pt x="721" y="3487"/>
                  <a:pt x="697" y="3466"/>
                </a:cubicBezTo>
                <a:lnTo>
                  <a:pt x="690" y="3460"/>
                </a:lnTo>
                <a:close/>
                <a:moveTo>
                  <a:pt x="515" y="3287"/>
                </a:moveTo>
                <a:lnTo>
                  <a:pt x="3519" y="3287"/>
                </a:lnTo>
                <a:lnTo>
                  <a:pt x="3510" y="3297"/>
                </a:lnTo>
                <a:cubicBezTo>
                  <a:pt x="3499" y="3309"/>
                  <a:pt x="3488" y="3321"/>
                  <a:pt x="3477" y="3333"/>
                </a:cubicBezTo>
                <a:lnTo>
                  <a:pt x="3454" y="3356"/>
                </a:lnTo>
                <a:lnTo>
                  <a:pt x="580" y="3356"/>
                </a:lnTo>
                <a:lnTo>
                  <a:pt x="557" y="3333"/>
                </a:lnTo>
                <a:cubicBezTo>
                  <a:pt x="546" y="3321"/>
                  <a:pt x="535" y="3309"/>
                  <a:pt x="524" y="3297"/>
                </a:cubicBezTo>
                <a:lnTo>
                  <a:pt x="515" y="3287"/>
                </a:lnTo>
                <a:close/>
                <a:moveTo>
                  <a:pt x="376" y="3114"/>
                </a:moveTo>
                <a:lnTo>
                  <a:pt x="3658" y="3114"/>
                </a:lnTo>
                <a:lnTo>
                  <a:pt x="3633" y="3148"/>
                </a:lnTo>
                <a:lnTo>
                  <a:pt x="3606" y="3183"/>
                </a:lnTo>
                <a:lnTo>
                  <a:pt x="428" y="3183"/>
                </a:lnTo>
                <a:lnTo>
                  <a:pt x="401" y="3148"/>
                </a:lnTo>
                <a:lnTo>
                  <a:pt x="376" y="3114"/>
                </a:lnTo>
                <a:close/>
                <a:moveTo>
                  <a:pt x="265" y="2941"/>
                </a:moveTo>
                <a:lnTo>
                  <a:pt x="3769" y="2941"/>
                </a:lnTo>
                <a:lnTo>
                  <a:pt x="3767" y="2945"/>
                </a:lnTo>
                <a:cubicBezTo>
                  <a:pt x="3759" y="2959"/>
                  <a:pt x="3750" y="2973"/>
                  <a:pt x="3742" y="2987"/>
                </a:cubicBezTo>
                <a:lnTo>
                  <a:pt x="3728" y="3010"/>
                </a:lnTo>
                <a:lnTo>
                  <a:pt x="306" y="3010"/>
                </a:lnTo>
                <a:lnTo>
                  <a:pt x="292" y="2987"/>
                </a:lnTo>
                <a:cubicBezTo>
                  <a:pt x="284" y="2973"/>
                  <a:pt x="275" y="2959"/>
                  <a:pt x="267" y="2945"/>
                </a:cubicBezTo>
                <a:lnTo>
                  <a:pt x="265" y="2941"/>
                </a:lnTo>
                <a:close/>
                <a:moveTo>
                  <a:pt x="177" y="2768"/>
                </a:moveTo>
                <a:lnTo>
                  <a:pt x="3857" y="2768"/>
                </a:lnTo>
                <a:lnTo>
                  <a:pt x="3856" y="2771"/>
                </a:lnTo>
                <a:cubicBezTo>
                  <a:pt x="3849" y="2786"/>
                  <a:pt x="3842" y="2801"/>
                  <a:pt x="3835" y="2815"/>
                </a:cubicBezTo>
                <a:lnTo>
                  <a:pt x="3824" y="2837"/>
                </a:lnTo>
                <a:lnTo>
                  <a:pt x="210" y="2837"/>
                </a:lnTo>
                <a:lnTo>
                  <a:pt x="199" y="2815"/>
                </a:lnTo>
                <a:cubicBezTo>
                  <a:pt x="192" y="2801"/>
                  <a:pt x="185" y="2786"/>
                  <a:pt x="178" y="2771"/>
                </a:cubicBezTo>
                <a:lnTo>
                  <a:pt x="177" y="2768"/>
                </a:lnTo>
                <a:close/>
                <a:moveTo>
                  <a:pt x="108" y="2595"/>
                </a:moveTo>
                <a:lnTo>
                  <a:pt x="3926" y="2595"/>
                </a:lnTo>
                <a:lnTo>
                  <a:pt x="3912" y="2635"/>
                </a:lnTo>
                <a:lnTo>
                  <a:pt x="3900" y="2664"/>
                </a:lnTo>
                <a:lnTo>
                  <a:pt x="134" y="2664"/>
                </a:lnTo>
                <a:lnTo>
                  <a:pt x="122" y="2635"/>
                </a:lnTo>
                <a:lnTo>
                  <a:pt x="108" y="2595"/>
                </a:lnTo>
                <a:close/>
                <a:moveTo>
                  <a:pt x="58" y="2422"/>
                </a:moveTo>
                <a:lnTo>
                  <a:pt x="3976" y="2422"/>
                </a:lnTo>
                <a:lnTo>
                  <a:pt x="3970" y="2445"/>
                </a:lnTo>
                <a:lnTo>
                  <a:pt x="3958" y="2491"/>
                </a:lnTo>
                <a:lnTo>
                  <a:pt x="76" y="2491"/>
                </a:lnTo>
                <a:lnTo>
                  <a:pt x="64" y="2445"/>
                </a:lnTo>
                <a:lnTo>
                  <a:pt x="58" y="2422"/>
                </a:lnTo>
                <a:close/>
                <a:moveTo>
                  <a:pt x="23" y="2249"/>
                </a:moveTo>
                <a:lnTo>
                  <a:pt x="4011" y="2249"/>
                </a:lnTo>
                <a:lnTo>
                  <a:pt x="4002" y="2298"/>
                </a:lnTo>
                <a:lnTo>
                  <a:pt x="3999" y="2318"/>
                </a:lnTo>
                <a:lnTo>
                  <a:pt x="35" y="2318"/>
                </a:lnTo>
                <a:lnTo>
                  <a:pt x="32" y="2298"/>
                </a:lnTo>
                <a:lnTo>
                  <a:pt x="23" y="2249"/>
                </a:lnTo>
                <a:close/>
                <a:moveTo>
                  <a:pt x="5" y="2076"/>
                </a:moveTo>
                <a:lnTo>
                  <a:pt x="4029" y="2076"/>
                </a:lnTo>
                <a:lnTo>
                  <a:pt x="4028" y="2096"/>
                </a:lnTo>
                <a:lnTo>
                  <a:pt x="4024" y="2145"/>
                </a:lnTo>
                <a:lnTo>
                  <a:pt x="10" y="2145"/>
                </a:lnTo>
                <a:lnTo>
                  <a:pt x="6" y="2096"/>
                </a:lnTo>
                <a:lnTo>
                  <a:pt x="5" y="2076"/>
                </a:lnTo>
                <a:close/>
                <a:moveTo>
                  <a:pt x="0" y="1903"/>
                </a:moveTo>
                <a:lnTo>
                  <a:pt x="4034" y="1903"/>
                </a:lnTo>
                <a:lnTo>
                  <a:pt x="4034" y="1941"/>
                </a:lnTo>
                <a:lnTo>
                  <a:pt x="4034" y="1972"/>
                </a:lnTo>
                <a:lnTo>
                  <a:pt x="0" y="1972"/>
                </a:lnTo>
                <a:lnTo>
                  <a:pt x="0" y="1941"/>
                </a:lnTo>
                <a:lnTo>
                  <a:pt x="0" y="1903"/>
                </a:lnTo>
                <a:close/>
                <a:moveTo>
                  <a:pt x="11" y="1730"/>
                </a:moveTo>
                <a:lnTo>
                  <a:pt x="4023" y="1730"/>
                </a:lnTo>
                <a:lnTo>
                  <a:pt x="4024" y="1735"/>
                </a:lnTo>
                <a:cubicBezTo>
                  <a:pt x="4025" y="1752"/>
                  <a:pt x="4027" y="1769"/>
                  <a:pt x="4028" y="1786"/>
                </a:cubicBezTo>
                <a:lnTo>
                  <a:pt x="4029" y="1799"/>
                </a:lnTo>
                <a:lnTo>
                  <a:pt x="5" y="1799"/>
                </a:lnTo>
                <a:lnTo>
                  <a:pt x="6" y="1786"/>
                </a:lnTo>
                <a:cubicBezTo>
                  <a:pt x="7" y="1769"/>
                  <a:pt x="9" y="1752"/>
                  <a:pt x="10" y="1735"/>
                </a:cubicBezTo>
                <a:lnTo>
                  <a:pt x="11" y="1730"/>
                </a:lnTo>
                <a:close/>
                <a:moveTo>
                  <a:pt x="37" y="1557"/>
                </a:moveTo>
                <a:lnTo>
                  <a:pt x="3997" y="1557"/>
                </a:lnTo>
                <a:lnTo>
                  <a:pt x="4002" y="1584"/>
                </a:lnTo>
                <a:lnTo>
                  <a:pt x="4009" y="1626"/>
                </a:lnTo>
                <a:lnTo>
                  <a:pt x="25" y="1626"/>
                </a:lnTo>
                <a:lnTo>
                  <a:pt x="32" y="1584"/>
                </a:lnTo>
                <a:lnTo>
                  <a:pt x="37" y="1557"/>
                </a:lnTo>
                <a:close/>
                <a:moveTo>
                  <a:pt x="78" y="1384"/>
                </a:moveTo>
                <a:lnTo>
                  <a:pt x="3956" y="1384"/>
                </a:lnTo>
                <a:lnTo>
                  <a:pt x="3957" y="1389"/>
                </a:lnTo>
                <a:cubicBezTo>
                  <a:pt x="3962" y="1405"/>
                  <a:pt x="3966" y="1421"/>
                  <a:pt x="3970" y="1437"/>
                </a:cubicBezTo>
                <a:lnTo>
                  <a:pt x="3974" y="1453"/>
                </a:lnTo>
                <a:lnTo>
                  <a:pt x="60" y="1453"/>
                </a:lnTo>
                <a:lnTo>
                  <a:pt x="64" y="1437"/>
                </a:lnTo>
                <a:cubicBezTo>
                  <a:pt x="68" y="1421"/>
                  <a:pt x="72" y="1405"/>
                  <a:pt x="77" y="1389"/>
                </a:cubicBezTo>
                <a:lnTo>
                  <a:pt x="78" y="1384"/>
                </a:lnTo>
                <a:close/>
                <a:moveTo>
                  <a:pt x="136" y="1211"/>
                </a:moveTo>
                <a:lnTo>
                  <a:pt x="3898" y="1211"/>
                </a:lnTo>
                <a:lnTo>
                  <a:pt x="3912" y="1247"/>
                </a:lnTo>
                <a:lnTo>
                  <a:pt x="3923" y="1280"/>
                </a:lnTo>
                <a:lnTo>
                  <a:pt x="111" y="1280"/>
                </a:lnTo>
                <a:lnTo>
                  <a:pt x="122" y="1247"/>
                </a:lnTo>
                <a:lnTo>
                  <a:pt x="136" y="1211"/>
                </a:lnTo>
                <a:close/>
                <a:moveTo>
                  <a:pt x="213" y="1038"/>
                </a:moveTo>
                <a:lnTo>
                  <a:pt x="3821" y="1038"/>
                </a:lnTo>
                <a:lnTo>
                  <a:pt x="3835" y="1067"/>
                </a:lnTo>
                <a:lnTo>
                  <a:pt x="3854" y="1107"/>
                </a:lnTo>
                <a:lnTo>
                  <a:pt x="180" y="1107"/>
                </a:lnTo>
                <a:lnTo>
                  <a:pt x="199" y="1067"/>
                </a:lnTo>
                <a:lnTo>
                  <a:pt x="213" y="1038"/>
                </a:lnTo>
                <a:close/>
                <a:moveTo>
                  <a:pt x="311" y="865"/>
                </a:moveTo>
                <a:lnTo>
                  <a:pt x="3723" y="865"/>
                </a:lnTo>
                <a:lnTo>
                  <a:pt x="3742" y="895"/>
                </a:lnTo>
                <a:lnTo>
                  <a:pt x="3765" y="934"/>
                </a:lnTo>
                <a:lnTo>
                  <a:pt x="269" y="934"/>
                </a:lnTo>
                <a:lnTo>
                  <a:pt x="292" y="895"/>
                </a:lnTo>
                <a:lnTo>
                  <a:pt x="311" y="865"/>
                </a:lnTo>
                <a:close/>
                <a:moveTo>
                  <a:pt x="433" y="692"/>
                </a:moveTo>
                <a:lnTo>
                  <a:pt x="3601" y="692"/>
                </a:lnTo>
                <a:lnTo>
                  <a:pt x="3604" y="696"/>
                </a:lnTo>
                <a:cubicBezTo>
                  <a:pt x="3614" y="708"/>
                  <a:pt x="3624" y="721"/>
                  <a:pt x="3633" y="734"/>
                </a:cubicBezTo>
                <a:lnTo>
                  <a:pt x="3653" y="761"/>
                </a:lnTo>
                <a:lnTo>
                  <a:pt x="381" y="761"/>
                </a:lnTo>
                <a:lnTo>
                  <a:pt x="401" y="734"/>
                </a:lnTo>
                <a:cubicBezTo>
                  <a:pt x="410" y="721"/>
                  <a:pt x="420" y="708"/>
                  <a:pt x="430" y="696"/>
                </a:cubicBezTo>
                <a:lnTo>
                  <a:pt x="433" y="692"/>
                </a:lnTo>
                <a:close/>
                <a:moveTo>
                  <a:pt x="587" y="519"/>
                </a:moveTo>
                <a:lnTo>
                  <a:pt x="3447" y="519"/>
                </a:lnTo>
                <a:lnTo>
                  <a:pt x="3477" y="549"/>
                </a:lnTo>
                <a:cubicBezTo>
                  <a:pt x="3488" y="561"/>
                  <a:pt x="3499" y="573"/>
                  <a:pt x="3510" y="585"/>
                </a:cubicBezTo>
                <a:lnTo>
                  <a:pt x="3513" y="588"/>
                </a:lnTo>
                <a:lnTo>
                  <a:pt x="521" y="588"/>
                </a:lnTo>
                <a:lnTo>
                  <a:pt x="524" y="585"/>
                </a:lnTo>
                <a:cubicBezTo>
                  <a:pt x="535" y="573"/>
                  <a:pt x="546" y="561"/>
                  <a:pt x="557" y="549"/>
                </a:cubicBezTo>
                <a:lnTo>
                  <a:pt x="587" y="519"/>
                </a:lnTo>
                <a:close/>
                <a:moveTo>
                  <a:pt x="782" y="346"/>
                </a:moveTo>
                <a:lnTo>
                  <a:pt x="3252" y="346"/>
                </a:lnTo>
                <a:lnTo>
                  <a:pt x="3262" y="354"/>
                </a:lnTo>
                <a:cubicBezTo>
                  <a:pt x="3275" y="364"/>
                  <a:pt x="3288" y="374"/>
                  <a:pt x="3300" y="385"/>
                </a:cubicBezTo>
                <a:lnTo>
                  <a:pt x="3336" y="415"/>
                </a:lnTo>
                <a:lnTo>
                  <a:pt x="698" y="415"/>
                </a:lnTo>
                <a:lnTo>
                  <a:pt x="734" y="385"/>
                </a:lnTo>
                <a:cubicBezTo>
                  <a:pt x="746" y="374"/>
                  <a:pt x="759" y="364"/>
                  <a:pt x="772" y="354"/>
                </a:cubicBezTo>
                <a:lnTo>
                  <a:pt x="782" y="346"/>
                </a:lnTo>
                <a:close/>
                <a:moveTo>
                  <a:pt x="1046" y="173"/>
                </a:moveTo>
                <a:lnTo>
                  <a:pt x="2988" y="173"/>
                </a:lnTo>
                <a:lnTo>
                  <a:pt x="3021" y="191"/>
                </a:lnTo>
                <a:cubicBezTo>
                  <a:pt x="3049" y="207"/>
                  <a:pt x="3077" y="224"/>
                  <a:pt x="3104" y="242"/>
                </a:cubicBezTo>
                <a:lnTo>
                  <a:pt x="3105" y="242"/>
                </a:lnTo>
                <a:lnTo>
                  <a:pt x="929" y="242"/>
                </a:lnTo>
                <a:lnTo>
                  <a:pt x="930" y="242"/>
                </a:lnTo>
                <a:cubicBezTo>
                  <a:pt x="957" y="224"/>
                  <a:pt x="985" y="207"/>
                  <a:pt x="1013" y="191"/>
                </a:cubicBezTo>
                <a:lnTo>
                  <a:pt x="1046" y="173"/>
                </a:lnTo>
                <a:close/>
                <a:moveTo>
                  <a:pt x="1467" y="0"/>
                </a:moveTo>
                <a:lnTo>
                  <a:pt x="2567" y="0"/>
                </a:lnTo>
                <a:lnTo>
                  <a:pt x="2569" y="1"/>
                </a:lnTo>
                <a:cubicBezTo>
                  <a:pt x="2633" y="19"/>
                  <a:pt x="2696" y="40"/>
                  <a:pt x="2757" y="64"/>
                </a:cubicBezTo>
                <a:lnTo>
                  <a:pt x="2769" y="69"/>
                </a:lnTo>
                <a:lnTo>
                  <a:pt x="1265" y="69"/>
                </a:lnTo>
                <a:lnTo>
                  <a:pt x="1277" y="64"/>
                </a:lnTo>
                <a:cubicBezTo>
                  <a:pt x="1338" y="40"/>
                  <a:pt x="1401" y="19"/>
                  <a:pt x="1465" y="1"/>
                </a:cubicBezTo>
                <a:lnTo>
                  <a:pt x="1467" y="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0866248" y="-1327785"/>
            <a:ext cx="2764790" cy="265557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/>
            <a:rect l="l" t="t" r="r" b="b"/>
            <a:pathLst>
              <a:path w="4034" h="3875">
                <a:moveTo>
                  <a:pt x="1248" y="3806"/>
                </a:moveTo>
                <a:lnTo>
                  <a:pt x="2786" y="3806"/>
                </a:lnTo>
                <a:lnTo>
                  <a:pt x="2757" y="3818"/>
                </a:lnTo>
                <a:cubicBezTo>
                  <a:pt x="2711" y="3836"/>
                  <a:pt x="2664" y="3853"/>
                  <a:pt x="2617" y="3867"/>
                </a:cubicBezTo>
                <a:lnTo>
                  <a:pt x="2591" y="3875"/>
                </a:lnTo>
                <a:lnTo>
                  <a:pt x="1443" y="3875"/>
                </a:lnTo>
                <a:lnTo>
                  <a:pt x="1417" y="3867"/>
                </a:lnTo>
                <a:cubicBezTo>
                  <a:pt x="1370" y="3853"/>
                  <a:pt x="1323" y="3836"/>
                  <a:pt x="1277" y="3818"/>
                </a:cubicBezTo>
                <a:lnTo>
                  <a:pt x="1248" y="3806"/>
                </a:lnTo>
                <a:close/>
                <a:moveTo>
                  <a:pt x="919" y="3633"/>
                </a:moveTo>
                <a:lnTo>
                  <a:pt x="3115" y="3633"/>
                </a:lnTo>
                <a:lnTo>
                  <a:pt x="3104" y="3640"/>
                </a:lnTo>
                <a:cubicBezTo>
                  <a:pt x="3077" y="3658"/>
                  <a:pt x="3049" y="3675"/>
                  <a:pt x="3021" y="3691"/>
                </a:cubicBezTo>
                <a:lnTo>
                  <a:pt x="3001" y="3702"/>
                </a:lnTo>
                <a:lnTo>
                  <a:pt x="1033" y="3702"/>
                </a:lnTo>
                <a:lnTo>
                  <a:pt x="1013" y="3691"/>
                </a:lnTo>
                <a:cubicBezTo>
                  <a:pt x="985" y="3675"/>
                  <a:pt x="957" y="3658"/>
                  <a:pt x="930" y="3640"/>
                </a:cubicBezTo>
                <a:lnTo>
                  <a:pt x="919" y="3633"/>
                </a:lnTo>
                <a:close/>
                <a:moveTo>
                  <a:pt x="690" y="3460"/>
                </a:moveTo>
                <a:lnTo>
                  <a:pt x="3344" y="3460"/>
                </a:lnTo>
                <a:lnTo>
                  <a:pt x="3337" y="3466"/>
                </a:lnTo>
                <a:cubicBezTo>
                  <a:pt x="3313" y="3487"/>
                  <a:pt x="3288" y="3508"/>
                  <a:pt x="3262" y="3528"/>
                </a:cubicBezTo>
                <a:lnTo>
                  <a:pt x="3261" y="3529"/>
                </a:lnTo>
                <a:lnTo>
                  <a:pt x="773" y="3529"/>
                </a:lnTo>
                <a:lnTo>
                  <a:pt x="772" y="3528"/>
                </a:lnTo>
                <a:cubicBezTo>
                  <a:pt x="746" y="3508"/>
                  <a:pt x="721" y="3487"/>
                  <a:pt x="697" y="3466"/>
                </a:cubicBezTo>
                <a:lnTo>
                  <a:pt x="690" y="3460"/>
                </a:lnTo>
                <a:close/>
                <a:moveTo>
                  <a:pt x="515" y="3287"/>
                </a:moveTo>
                <a:lnTo>
                  <a:pt x="3519" y="3287"/>
                </a:lnTo>
                <a:lnTo>
                  <a:pt x="3510" y="3297"/>
                </a:lnTo>
                <a:cubicBezTo>
                  <a:pt x="3499" y="3309"/>
                  <a:pt x="3488" y="3321"/>
                  <a:pt x="3477" y="3333"/>
                </a:cubicBezTo>
                <a:lnTo>
                  <a:pt x="3454" y="3356"/>
                </a:lnTo>
                <a:lnTo>
                  <a:pt x="580" y="3356"/>
                </a:lnTo>
                <a:lnTo>
                  <a:pt x="557" y="3333"/>
                </a:lnTo>
                <a:cubicBezTo>
                  <a:pt x="546" y="3321"/>
                  <a:pt x="535" y="3309"/>
                  <a:pt x="524" y="3297"/>
                </a:cubicBezTo>
                <a:lnTo>
                  <a:pt x="515" y="3287"/>
                </a:lnTo>
                <a:close/>
                <a:moveTo>
                  <a:pt x="376" y="3114"/>
                </a:moveTo>
                <a:lnTo>
                  <a:pt x="3658" y="3114"/>
                </a:lnTo>
                <a:lnTo>
                  <a:pt x="3633" y="3148"/>
                </a:lnTo>
                <a:lnTo>
                  <a:pt x="3606" y="3183"/>
                </a:lnTo>
                <a:lnTo>
                  <a:pt x="428" y="3183"/>
                </a:lnTo>
                <a:lnTo>
                  <a:pt x="401" y="3148"/>
                </a:lnTo>
                <a:lnTo>
                  <a:pt x="376" y="3114"/>
                </a:lnTo>
                <a:close/>
                <a:moveTo>
                  <a:pt x="265" y="2941"/>
                </a:moveTo>
                <a:lnTo>
                  <a:pt x="3769" y="2941"/>
                </a:lnTo>
                <a:lnTo>
                  <a:pt x="3767" y="2945"/>
                </a:lnTo>
                <a:cubicBezTo>
                  <a:pt x="3759" y="2959"/>
                  <a:pt x="3750" y="2973"/>
                  <a:pt x="3742" y="2987"/>
                </a:cubicBezTo>
                <a:lnTo>
                  <a:pt x="3728" y="3010"/>
                </a:lnTo>
                <a:lnTo>
                  <a:pt x="306" y="3010"/>
                </a:lnTo>
                <a:lnTo>
                  <a:pt x="292" y="2987"/>
                </a:lnTo>
                <a:cubicBezTo>
                  <a:pt x="284" y="2973"/>
                  <a:pt x="275" y="2959"/>
                  <a:pt x="267" y="2945"/>
                </a:cubicBezTo>
                <a:lnTo>
                  <a:pt x="265" y="2941"/>
                </a:lnTo>
                <a:close/>
                <a:moveTo>
                  <a:pt x="177" y="2768"/>
                </a:moveTo>
                <a:lnTo>
                  <a:pt x="3857" y="2768"/>
                </a:lnTo>
                <a:lnTo>
                  <a:pt x="3856" y="2771"/>
                </a:lnTo>
                <a:cubicBezTo>
                  <a:pt x="3849" y="2786"/>
                  <a:pt x="3842" y="2801"/>
                  <a:pt x="3835" y="2815"/>
                </a:cubicBezTo>
                <a:lnTo>
                  <a:pt x="3824" y="2837"/>
                </a:lnTo>
                <a:lnTo>
                  <a:pt x="210" y="2837"/>
                </a:lnTo>
                <a:lnTo>
                  <a:pt x="199" y="2815"/>
                </a:lnTo>
                <a:cubicBezTo>
                  <a:pt x="192" y="2801"/>
                  <a:pt x="185" y="2786"/>
                  <a:pt x="178" y="2771"/>
                </a:cubicBezTo>
                <a:lnTo>
                  <a:pt x="177" y="2768"/>
                </a:lnTo>
                <a:close/>
                <a:moveTo>
                  <a:pt x="108" y="2595"/>
                </a:moveTo>
                <a:lnTo>
                  <a:pt x="3926" y="2595"/>
                </a:lnTo>
                <a:lnTo>
                  <a:pt x="3912" y="2635"/>
                </a:lnTo>
                <a:lnTo>
                  <a:pt x="3900" y="2664"/>
                </a:lnTo>
                <a:lnTo>
                  <a:pt x="134" y="2664"/>
                </a:lnTo>
                <a:lnTo>
                  <a:pt x="122" y="2635"/>
                </a:lnTo>
                <a:lnTo>
                  <a:pt x="108" y="2595"/>
                </a:lnTo>
                <a:close/>
                <a:moveTo>
                  <a:pt x="58" y="2422"/>
                </a:moveTo>
                <a:lnTo>
                  <a:pt x="3976" y="2422"/>
                </a:lnTo>
                <a:lnTo>
                  <a:pt x="3970" y="2445"/>
                </a:lnTo>
                <a:lnTo>
                  <a:pt x="3958" y="2491"/>
                </a:lnTo>
                <a:lnTo>
                  <a:pt x="76" y="2491"/>
                </a:lnTo>
                <a:lnTo>
                  <a:pt x="64" y="2445"/>
                </a:lnTo>
                <a:lnTo>
                  <a:pt x="58" y="2422"/>
                </a:lnTo>
                <a:close/>
                <a:moveTo>
                  <a:pt x="23" y="2249"/>
                </a:moveTo>
                <a:lnTo>
                  <a:pt x="4011" y="2249"/>
                </a:lnTo>
                <a:lnTo>
                  <a:pt x="4002" y="2298"/>
                </a:lnTo>
                <a:lnTo>
                  <a:pt x="3999" y="2318"/>
                </a:lnTo>
                <a:lnTo>
                  <a:pt x="35" y="2318"/>
                </a:lnTo>
                <a:lnTo>
                  <a:pt x="32" y="2298"/>
                </a:lnTo>
                <a:lnTo>
                  <a:pt x="23" y="2249"/>
                </a:lnTo>
                <a:close/>
                <a:moveTo>
                  <a:pt x="5" y="2076"/>
                </a:moveTo>
                <a:lnTo>
                  <a:pt x="4029" y="2076"/>
                </a:lnTo>
                <a:lnTo>
                  <a:pt x="4028" y="2096"/>
                </a:lnTo>
                <a:lnTo>
                  <a:pt x="4024" y="2145"/>
                </a:lnTo>
                <a:lnTo>
                  <a:pt x="10" y="2145"/>
                </a:lnTo>
                <a:lnTo>
                  <a:pt x="6" y="2096"/>
                </a:lnTo>
                <a:lnTo>
                  <a:pt x="5" y="2076"/>
                </a:lnTo>
                <a:close/>
                <a:moveTo>
                  <a:pt x="0" y="1903"/>
                </a:moveTo>
                <a:lnTo>
                  <a:pt x="4034" y="1903"/>
                </a:lnTo>
                <a:lnTo>
                  <a:pt x="4034" y="1941"/>
                </a:lnTo>
                <a:lnTo>
                  <a:pt x="4034" y="1972"/>
                </a:lnTo>
                <a:lnTo>
                  <a:pt x="0" y="1972"/>
                </a:lnTo>
                <a:lnTo>
                  <a:pt x="0" y="1941"/>
                </a:lnTo>
                <a:lnTo>
                  <a:pt x="0" y="1903"/>
                </a:lnTo>
                <a:close/>
                <a:moveTo>
                  <a:pt x="11" y="1730"/>
                </a:moveTo>
                <a:lnTo>
                  <a:pt x="4023" y="1730"/>
                </a:lnTo>
                <a:lnTo>
                  <a:pt x="4024" y="1735"/>
                </a:lnTo>
                <a:cubicBezTo>
                  <a:pt x="4025" y="1752"/>
                  <a:pt x="4027" y="1769"/>
                  <a:pt x="4028" y="1786"/>
                </a:cubicBezTo>
                <a:lnTo>
                  <a:pt x="4029" y="1799"/>
                </a:lnTo>
                <a:lnTo>
                  <a:pt x="5" y="1799"/>
                </a:lnTo>
                <a:lnTo>
                  <a:pt x="6" y="1786"/>
                </a:lnTo>
                <a:cubicBezTo>
                  <a:pt x="7" y="1769"/>
                  <a:pt x="9" y="1752"/>
                  <a:pt x="10" y="1735"/>
                </a:cubicBezTo>
                <a:lnTo>
                  <a:pt x="11" y="1730"/>
                </a:lnTo>
                <a:close/>
                <a:moveTo>
                  <a:pt x="37" y="1557"/>
                </a:moveTo>
                <a:lnTo>
                  <a:pt x="3997" y="1557"/>
                </a:lnTo>
                <a:lnTo>
                  <a:pt x="4002" y="1584"/>
                </a:lnTo>
                <a:lnTo>
                  <a:pt x="4009" y="1626"/>
                </a:lnTo>
                <a:lnTo>
                  <a:pt x="25" y="1626"/>
                </a:lnTo>
                <a:lnTo>
                  <a:pt x="32" y="1584"/>
                </a:lnTo>
                <a:lnTo>
                  <a:pt x="37" y="1557"/>
                </a:lnTo>
                <a:close/>
                <a:moveTo>
                  <a:pt x="78" y="1384"/>
                </a:moveTo>
                <a:lnTo>
                  <a:pt x="3956" y="1384"/>
                </a:lnTo>
                <a:lnTo>
                  <a:pt x="3957" y="1389"/>
                </a:lnTo>
                <a:cubicBezTo>
                  <a:pt x="3962" y="1405"/>
                  <a:pt x="3966" y="1421"/>
                  <a:pt x="3970" y="1437"/>
                </a:cubicBezTo>
                <a:lnTo>
                  <a:pt x="3974" y="1453"/>
                </a:lnTo>
                <a:lnTo>
                  <a:pt x="60" y="1453"/>
                </a:lnTo>
                <a:lnTo>
                  <a:pt x="64" y="1437"/>
                </a:lnTo>
                <a:cubicBezTo>
                  <a:pt x="68" y="1421"/>
                  <a:pt x="72" y="1405"/>
                  <a:pt x="77" y="1389"/>
                </a:cubicBezTo>
                <a:lnTo>
                  <a:pt x="78" y="1384"/>
                </a:lnTo>
                <a:close/>
                <a:moveTo>
                  <a:pt x="136" y="1211"/>
                </a:moveTo>
                <a:lnTo>
                  <a:pt x="3898" y="1211"/>
                </a:lnTo>
                <a:lnTo>
                  <a:pt x="3912" y="1247"/>
                </a:lnTo>
                <a:lnTo>
                  <a:pt x="3923" y="1280"/>
                </a:lnTo>
                <a:lnTo>
                  <a:pt x="111" y="1280"/>
                </a:lnTo>
                <a:lnTo>
                  <a:pt x="122" y="1247"/>
                </a:lnTo>
                <a:lnTo>
                  <a:pt x="136" y="1211"/>
                </a:lnTo>
                <a:close/>
                <a:moveTo>
                  <a:pt x="213" y="1038"/>
                </a:moveTo>
                <a:lnTo>
                  <a:pt x="3821" y="1038"/>
                </a:lnTo>
                <a:lnTo>
                  <a:pt x="3835" y="1067"/>
                </a:lnTo>
                <a:lnTo>
                  <a:pt x="3854" y="1107"/>
                </a:lnTo>
                <a:lnTo>
                  <a:pt x="180" y="1107"/>
                </a:lnTo>
                <a:lnTo>
                  <a:pt x="199" y="1067"/>
                </a:lnTo>
                <a:lnTo>
                  <a:pt x="213" y="1038"/>
                </a:lnTo>
                <a:close/>
                <a:moveTo>
                  <a:pt x="311" y="865"/>
                </a:moveTo>
                <a:lnTo>
                  <a:pt x="3723" y="865"/>
                </a:lnTo>
                <a:lnTo>
                  <a:pt x="3742" y="895"/>
                </a:lnTo>
                <a:lnTo>
                  <a:pt x="3765" y="934"/>
                </a:lnTo>
                <a:lnTo>
                  <a:pt x="269" y="934"/>
                </a:lnTo>
                <a:lnTo>
                  <a:pt x="292" y="895"/>
                </a:lnTo>
                <a:lnTo>
                  <a:pt x="311" y="865"/>
                </a:lnTo>
                <a:close/>
                <a:moveTo>
                  <a:pt x="433" y="692"/>
                </a:moveTo>
                <a:lnTo>
                  <a:pt x="3601" y="692"/>
                </a:lnTo>
                <a:lnTo>
                  <a:pt x="3604" y="696"/>
                </a:lnTo>
                <a:cubicBezTo>
                  <a:pt x="3614" y="708"/>
                  <a:pt x="3624" y="721"/>
                  <a:pt x="3633" y="734"/>
                </a:cubicBezTo>
                <a:lnTo>
                  <a:pt x="3653" y="761"/>
                </a:lnTo>
                <a:lnTo>
                  <a:pt x="381" y="761"/>
                </a:lnTo>
                <a:lnTo>
                  <a:pt x="401" y="734"/>
                </a:lnTo>
                <a:cubicBezTo>
                  <a:pt x="410" y="721"/>
                  <a:pt x="420" y="708"/>
                  <a:pt x="430" y="696"/>
                </a:cubicBezTo>
                <a:lnTo>
                  <a:pt x="433" y="692"/>
                </a:lnTo>
                <a:close/>
                <a:moveTo>
                  <a:pt x="587" y="519"/>
                </a:moveTo>
                <a:lnTo>
                  <a:pt x="3447" y="519"/>
                </a:lnTo>
                <a:lnTo>
                  <a:pt x="3477" y="549"/>
                </a:lnTo>
                <a:cubicBezTo>
                  <a:pt x="3488" y="561"/>
                  <a:pt x="3499" y="573"/>
                  <a:pt x="3510" y="585"/>
                </a:cubicBezTo>
                <a:lnTo>
                  <a:pt x="3513" y="588"/>
                </a:lnTo>
                <a:lnTo>
                  <a:pt x="521" y="588"/>
                </a:lnTo>
                <a:lnTo>
                  <a:pt x="524" y="585"/>
                </a:lnTo>
                <a:cubicBezTo>
                  <a:pt x="535" y="573"/>
                  <a:pt x="546" y="561"/>
                  <a:pt x="557" y="549"/>
                </a:cubicBezTo>
                <a:lnTo>
                  <a:pt x="587" y="519"/>
                </a:lnTo>
                <a:close/>
                <a:moveTo>
                  <a:pt x="782" y="346"/>
                </a:moveTo>
                <a:lnTo>
                  <a:pt x="3252" y="346"/>
                </a:lnTo>
                <a:lnTo>
                  <a:pt x="3262" y="354"/>
                </a:lnTo>
                <a:cubicBezTo>
                  <a:pt x="3275" y="364"/>
                  <a:pt x="3288" y="374"/>
                  <a:pt x="3300" y="385"/>
                </a:cubicBezTo>
                <a:lnTo>
                  <a:pt x="3336" y="415"/>
                </a:lnTo>
                <a:lnTo>
                  <a:pt x="698" y="415"/>
                </a:lnTo>
                <a:lnTo>
                  <a:pt x="734" y="385"/>
                </a:lnTo>
                <a:cubicBezTo>
                  <a:pt x="746" y="374"/>
                  <a:pt x="759" y="364"/>
                  <a:pt x="772" y="354"/>
                </a:cubicBezTo>
                <a:lnTo>
                  <a:pt x="782" y="346"/>
                </a:lnTo>
                <a:close/>
                <a:moveTo>
                  <a:pt x="1046" y="173"/>
                </a:moveTo>
                <a:lnTo>
                  <a:pt x="2988" y="173"/>
                </a:lnTo>
                <a:lnTo>
                  <a:pt x="3021" y="191"/>
                </a:lnTo>
                <a:cubicBezTo>
                  <a:pt x="3049" y="207"/>
                  <a:pt x="3077" y="224"/>
                  <a:pt x="3104" y="242"/>
                </a:cubicBezTo>
                <a:lnTo>
                  <a:pt x="3105" y="242"/>
                </a:lnTo>
                <a:lnTo>
                  <a:pt x="929" y="242"/>
                </a:lnTo>
                <a:lnTo>
                  <a:pt x="930" y="242"/>
                </a:lnTo>
                <a:cubicBezTo>
                  <a:pt x="957" y="224"/>
                  <a:pt x="985" y="207"/>
                  <a:pt x="1013" y="191"/>
                </a:cubicBezTo>
                <a:lnTo>
                  <a:pt x="1046" y="173"/>
                </a:lnTo>
                <a:close/>
                <a:moveTo>
                  <a:pt x="1467" y="0"/>
                </a:moveTo>
                <a:lnTo>
                  <a:pt x="2567" y="0"/>
                </a:lnTo>
                <a:lnTo>
                  <a:pt x="2569" y="1"/>
                </a:lnTo>
                <a:cubicBezTo>
                  <a:pt x="2633" y="19"/>
                  <a:pt x="2696" y="40"/>
                  <a:pt x="2757" y="64"/>
                </a:cubicBezTo>
                <a:lnTo>
                  <a:pt x="2769" y="69"/>
                </a:lnTo>
                <a:lnTo>
                  <a:pt x="1265" y="69"/>
                </a:lnTo>
                <a:lnTo>
                  <a:pt x="1277" y="64"/>
                </a:lnTo>
                <a:cubicBezTo>
                  <a:pt x="1338" y="40"/>
                  <a:pt x="1401" y="19"/>
                  <a:pt x="1465" y="1"/>
                </a:cubicBezTo>
                <a:lnTo>
                  <a:pt x="1467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-773967" y="-957469"/>
            <a:ext cx="2112645" cy="2112645"/>
          </a:xfrm>
          <a:prstGeom prst="donut">
            <a:avLst/>
          </a:prstGeom>
          <a:solidFill>
            <a:schemeClr val="accent2">
              <a:lumMod val="20000"/>
              <a:lumOff val="80000"/>
              <a:alpha val="33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0" y="6190615"/>
            <a:ext cx="1364615" cy="66738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/>
            <a:rect l="l" t="t" r="r" b="b"/>
            <a:pathLst>
              <a:path w="2862" h="1399">
                <a:moveTo>
                  <a:pt x="1431" y="0"/>
                </a:moveTo>
                <a:cubicBezTo>
                  <a:pt x="2209" y="0"/>
                  <a:pt x="2843" y="621"/>
                  <a:pt x="2862" y="1395"/>
                </a:cubicBezTo>
                <a:lnTo>
                  <a:pt x="2862" y="1399"/>
                </a:lnTo>
                <a:lnTo>
                  <a:pt x="0" y="1399"/>
                </a:lnTo>
                <a:lnTo>
                  <a:pt x="0" y="1395"/>
                </a:lnTo>
                <a:cubicBezTo>
                  <a:pt x="20" y="621"/>
                  <a:pt x="653" y="0"/>
                  <a:pt x="1431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h5ad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格式</a:t>
            </a:r>
            <a:endParaRPr kumimoji="1" lang="zh-CN" altLang="en-US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21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83590" y="980440"/>
            <a:ext cx="9285605" cy="5831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示例代码：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下载测试文件</a:t>
            </a:r>
            <a:endParaRPr lang="zh-CN" altLang="en-US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https://www.dropbox.com/s/ngs3p8n2i8y33hj/pbmc3k.h5ad?dl=0</a:t>
            </a:r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导入所需的</a:t>
            </a:r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</a:t>
            </a:r>
            <a:r>
              <a:rPr lang="zh-CN" altLang="en-US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library(Seurat)</a:t>
            </a:r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安装</a:t>
            </a:r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SeuratDisk</a:t>
            </a:r>
            <a:r>
              <a:rPr lang="zh-CN" altLang="en-US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#remotes::install_github("mojaveazure/seurat-disk")</a:t>
            </a:r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library(SeuratDisk)</a:t>
            </a:r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查看当前工作目录</a:t>
            </a:r>
            <a:endParaRPr lang="zh-CN" altLang="en-US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getwd()</a:t>
            </a:r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设置工作目录（将工作目录切换到指定路径下）</a:t>
            </a:r>
            <a:endParaRPr lang="zh-CN" altLang="en-US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setwd("D:/project/scRNA")</a:t>
            </a:r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将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h5ad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格式文件转换为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h5seurat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格式文件，同时指定使用的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assay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为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"RNA"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Convert("./data/pbmc/pbmc3k.h5ad", "h5seurat", overwrite = TRUE, assay = "RNA")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LoadH5Seurat()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函数加载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h5seurat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格式文件，并创建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对象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seurat_pbmc &lt;- LoadH5Seurat("./data/pbmc/pbmc3k.h5seurat")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数据文件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(RDS/RDATA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文件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)</a:t>
            </a:r>
            <a:endParaRPr kumimoji="1" lang="en-US" altLang="zh-CN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21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783590" y="980440"/>
            <a:ext cx="9285605" cy="23120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示例代码：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load()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函数读取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RDATA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文件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load("path/to/your/file.Rdata")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# 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readRDS()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函数读取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RDS</a:t>
            </a:r>
            <a:r>
              <a:rPr lang="zh-CN" altLang="en-US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文件</a:t>
            </a:r>
            <a:endParaRPr lang="zh-CN" altLang="en-US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my_data &lt;- readRDS("path/to/your/file.rds")</a:t>
            </a:r>
            <a:endParaRPr lang="en-US" altLang="zh-CN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14370" y="15210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728210" y="2924810"/>
            <a:ext cx="7115810" cy="19278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zh-CN" altLang="en-US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多</a:t>
            </a: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样本数据读取与</a:t>
            </a:r>
            <a:r>
              <a:rPr kumimoji="1" lang="zh-CN" altLang="en-US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创建</a:t>
            </a:r>
            <a:r>
              <a:rPr kumimoji="1" lang="zh-CN" altLang="en-US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对象</a:t>
            </a:r>
            <a:endParaRPr kumimoji="1" lang="zh-CN" altLang="en-US" sz="5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688686" y="88056"/>
            <a:ext cx="1652610" cy="26851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10x Genomics格式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多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样本读取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080" y="1124585"/>
            <a:ext cx="9336405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319645" y="5156835"/>
            <a:ext cx="1718310" cy="643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10x Genomics格式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多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样本读取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t="1468"/>
          <a:stretch>
            <a:fillRect/>
          </a:stretch>
        </p:blipFill>
        <p:spPr>
          <a:xfrm>
            <a:off x="482600" y="1196340"/>
            <a:ext cx="6210300" cy="48145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00" y="2348865"/>
            <a:ext cx="4791075" cy="22669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10x Genomics格式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多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样本读取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79425" y="1124585"/>
            <a:ext cx="4730115" cy="55422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示例代码：</a:t>
            </a:r>
            <a:endParaRPr lang="zh-CN" altLang="en-US" b="1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导入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包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library(Seurat)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查看当前工作目录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getwd()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设置工作目录（将工作目录切换到指定路径下）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setwd("D:/project/scRNA")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获取数据文件夹下的所有样本文件列表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samples &lt;- list.files("./data/GSE234527")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创建一个空的列表来存储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对象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seurat_list &lt;- list()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读取每个样本的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10x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数据并创建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对象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for (sample in samples) {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拼接文件路径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  data.path &lt;- paste0("./data/GSE234527/", sample)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读取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10x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数据，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data.dir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参数指定存放文件的路径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  seurat_data &lt;- Read10X(data.dir = data.path)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2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2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11900" y="1268730"/>
            <a:ext cx="4730115" cy="55422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# </a:t>
            </a:r>
            <a:r>
              <a:rPr lang="zh-CN" altLang="en-US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创建</a:t>
            </a:r>
            <a:r>
              <a:rPr lang="en-US" altLang="zh-CN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Seurat</a:t>
            </a:r>
            <a:r>
              <a:rPr lang="zh-CN" altLang="en-US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对象，并指定项目名称为样本文件名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seurat_obj &lt;- CreateSeuratObject(counts = seurat_data,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                           project = sample,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                           min.features = 200,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uFillTx/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                           min.cells = 3)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将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对象添加到列表中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  seurat_list &lt;- append(seurat_list, seurat_obj)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}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打印所有的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对象列表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seurat_list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合并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对象，将所有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对象合并到一个对象中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seurat_combined &lt;- merge(seurat_list[[1]], 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                         y = seurat_list[-1],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                         add.cell.ids = samples)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#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打印合并后的</a:t>
            </a: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Seurat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对象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  <a:p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charset="0"/>
                <a:ea typeface="宋体" panose="02010600030101010101" pitchFamily="2" charset="-122"/>
              </a:rPr>
              <a:t>print(seurat_combined)</a:t>
            </a:r>
            <a:endParaRPr lang="en-US" altLang="zh-CN" sz="1600">
              <a:solidFill>
                <a:schemeClr val="tx1"/>
              </a:solidFill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h5格式多样本数据读入与对象创建</a:t>
            </a:r>
            <a:endParaRPr kumimoji="1" lang="en-US" altLang="zh-CN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325" y="1124585"/>
            <a:ext cx="6296025" cy="29527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4004945"/>
            <a:ext cx="5400040" cy="28028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  <a:sym typeface="+mn-ea"/>
              </a:rPr>
              <a:t>h5格式多样本数据读入与对象创建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180" y="980440"/>
            <a:ext cx="5402580" cy="578612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5450" y="1196340"/>
            <a:ext cx="6225540" cy="51028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335" y="2204720"/>
            <a:ext cx="5291455" cy="2855595"/>
          </a:xfrm>
          <a:prstGeom prst="rect">
            <a:avLst/>
          </a:prstGeom>
        </p:spPr>
      </p:pic>
      <p:sp>
        <p:nvSpPr>
          <p:cNvPr id="4" name="标题 1"/>
          <p:cNvSpPr txBox="1"/>
          <p:nvPr/>
        </p:nvSpPr>
        <p:spPr>
          <a:xfrm>
            <a:off x="695325" y="441325"/>
            <a:ext cx="10671175" cy="8058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>
              <a:lnSpc>
                <a:spcPct val="110000"/>
              </a:lnSpc>
            </a:pPr>
            <a:r>
              <a:rPr kumimoji="1"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压缩文本矩阵(TXT或CSV的GZ文件)多样本：</a:t>
            </a:r>
            <a:endParaRPr kumimoji="1" lang="zh-CN" altLang="en-US" sz="2800"/>
          </a:p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/>
          <p:nvPr/>
        </p:nvSpPr>
        <p:spPr>
          <a:xfrm>
            <a:off x="717550" y="441325"/>
            <a:ext cx="10671175" cy="8058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压缩文本矩阵(TXT或CSV的GZ文件)多样本：</a:t>
            </a:r>
            <a:endParaRPr kumimoji="1" lang="zh-CN" altLang="en-US" sz="2800"/>
          </a:p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63525" y="1196340"/>
            <a:ext cx="6086475" cy="47148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190" y="2564765"/>
            <a:ext cx="5229225" cy="22193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14370" y="15210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数据下载与来源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688686" y="88056"/>
            <a:ext cx="1652610" cy="26851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4079875" y="2564765"/>
            <a:ext cx="6734810" cy="1524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T</a:t>
            </a: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hanks!</a:t>
            </a:r>
            <a:endParaRPr kumimoji="1" lang="en-US" altLang="zh-CN" sz="5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>
            <p:custDataLst>
              <p:tags r:id="rId1"/>
            </p:custDataLst>
          </p:nvPr>
        </p:nvSpPr>
        <p:spPr>
          <a:xfrm>
            <a:off x="723570" y="1409348"/>
            <a:ext cx="5532449" cy="404343"/>
          </a:xfrm>
          <a:prstGeom prst="roundRect">
            <a:avLst>
              <a:gd name="adj" fmla="val 50000"/>
            </a:avLst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>
            <p:custDataLst>
              <p:tags r:id="rId2"/>
            </p:custDataLst>
          </p:nvPr>
        </p:nvSpPr>
        <p:spPr>
          <a:xfrm>
            <a:off x="723570" y="3062888"/>
            <a:ext cx="5532449" cy="404343"/>
          </a:xfrm>
          <a:prstGeom prst="roundRect">
            <a:avLst>
              <a:gd name="adj" fmla="val 50000"/>
            </a:avLst>
          </a:prstGeom>
          <a:noFill/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>
            <p:custDataLst>
              <p:tags r:id="rId3"/>
            </p:custDataLst>
          </p:nvPr>
        </p:nvSpPr>
        <p:spPr>
          <a:xfrm>
            <a:off x="723570" y="4716428"/>
            <a:ext cx="5532449" cy="404343"/>
          </a:xfrm>
          <a:prstGeom prst="roundRect">
            <a:avLst>
              <a:gd name="adj" fmla="val 50000"/>
            </a:avLst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4"/>
            </p:custDataLst>
          </p:nvPr>
        </p:nvSpPr>
        <p:spPr>
          <a:xfrm>
            <a:off x="665480" y="1354318"/>
            <a:ext cx="514404" cy="514404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5"/>
            </p:custDataLst>
          </p:nvPr>
        </p:nvSpPr>
        <p:spPr>
          <a:xfrm>
            <a:off x="660400" y="1921620"/>
            <a:ext cx="10858500" cy="8368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GEO数据库是全球最大的基因表达数据存储库，提供丰富的单细胞测序数据集。
数据涵盖多种生物和疾病状态，支持多种数据格式，是研究者的重要资源。</a:t>
            </a: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6"/>
            </p:custDataLst>
          </p:nvPr>
        </p:nvSpPr>
        <p:spPr>
          <a:xfrm>
            <a:off x="716059" y="1443051"/>
            <a:ext cx="413247" cy="33693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7"/>
            </p:custDataLst>
          </p:nvPr>
        </p:nvSpPr>
        <p:spPr>
          <a:xfrm>
            <a:off x="1300835" y="1463428"/>
            <a:ext cx="4757065" cy="2967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GEO数据库概述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8"/>
            </p:custDataLst>
          </p:nvPr>
        </p:nvSpPr>
        <p:spPr>
          <a:xfrm>
            <a:off x="665480" y="3007858"/>
            <a:ext cx="514404" cy="514404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9"/>
            </p:custDataLst>
          </p:nvPr>
        </p:nvSpPr>
        <p:spPr>
          <a:xfrm>
            <a:off x="660400" y="3575160"/>
            <a:ext cx="10858500" cy="8368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访问GEO官网(https://www.ncbi.nlm.nih.gov/gds)，输入实验编号或关键词搜索数据。
下载数据时，需注意数据格式和文件完整性，确保后续分析顺利进行。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10"/>
            </p:custDataLst>
          </p:nvPr>
        </p:nvSpPr>
        <p:spPr>
          <a:xfrm>
            <a:off x="716059" y="3096591"/>
            <a:ext cx="413247" cy="33693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11"/>
            </p:custDataLst>
          </p:nvPr>
        </p:nvSpPr>
        <p:spPr>
          <a:xfrm>
            <a:off x="1300835" y="3116968"/>
            <a:ext cx="4757065" cy="2967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数据下载方法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12"/>
            </p:custDataLst>
          </p:nvPr>
        </p:nvSpPr>
        <p:spPr>
          <a:xfrm>
            <a:off x="665480" y="4661398"/>
            <a:ext cx="514404" cy="514404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13"/>
            </p:custDataLst>
          </p:nvPr>
        </p:nvSpPr>
        <p:spPr>
          <a:xfrm>
            <a:off x="660400" y="5228700"/>
            <a:ext cx="10858500" cy="8368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常见数据格式包括10x Genomics格式、h5格式、CSV的GZ文件、h5ad格式等。
不同格式适用于不同分析工具，选择合适的数据格式至关重要。</a:t>
            </a: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14"/>
            </p:custDataLst>
          </p:nvPr>
        </p:nvSpPr>
        <p:spPr>
          <a:xfrm>
            <a:off x="716059" y="4750131"/>
            <a:ext cx="413247" cy="33693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15"/>
            </p:custDataLst>
          </p:nvPr>
        </p:nvSpPr>
        <p:spPr>
          <a:xfrm>
            <a:off x="1300835" y="4770508"/>
            <a:ext cx="4757065" cy="2967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数据格式分类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GEO数据库介绍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GEO数据库介绍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805" y="1052830"/>
            <a:ext cx="8896350" cy="4933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GEO数据库介绍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b="42429"/>
          <a:stretch>
            <a:fillRect/>
          </a:stretch>
        </p:blipFill>
        <p:spPr>
          <a:xfrm>
            <a:off x="695325" y="1052195"/>
            <a:ext cx="7176770" cy="37445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57571"/>
          <a:stretch>
            <a:fillRect/>
          </a:stretch>
        </p:blipFill>
        <p:spPr>
          <a:xfrm>
            <a:off x="5015230" y="4076700"/>
            <a:ext cx="7176770" cy="27597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GEO数据库介绍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9605" y="1281430"/>
            <a:ext cx="8162925" cy="42957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14370" y="15210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数据格式详解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688686" y="88056"/>
            <a:ext cx="1652610" cy="26851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620050" y="1106868"/>
            <a:ext cx="6480000" cy="540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26294" y="1106868"/>
            <a:ext cx="792000" cy="54000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25563" y="1592018"/>
            <a:ext cx="6795300" cy="2148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matrix.mtx：这是一个稀疏矩阵文件，其中包含了每个单细胞的基因表达信息。矩阵中的每一行代表一个基因，每一列代表一个单细胞，矩阵中的每个元素表示该基因在该单细胞中的表达量。
genes.tsv（或features.tsv）：这是一个文本文件，其中包含了每个基因的信息。每一行代表一个基因，每一列代表一个属性，例如基因名称、基因编号等。
barcodes.tsv：这是一个文本文件，其中包含了每个单细胞的条形码信息。每一行代表一个单细胞，每一列代表一个属性，例如条形码序列、细胞类型等。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395839" y="1196868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格式特点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52294" y="1196868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14606" y="4017023"/>
            <a:ext cx="6480000" cy="540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34895" y="4017023"/>
            <a:ext cx="792000" cy="54000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07995" y="4667273"/>
            <a:ext cx="6300000" cy="345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5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使用Read10X函数读取10x Genomics格式数据。
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404439" y="4107023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数据读取方法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60895" y="4107023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23206" y="5276179"/>
            <a:ext cx="6480000" cy="540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329450" y="5276179"/>
            <a:ext cx="792000" cy="54000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14749" y="5939132"/>
            <a:ext cx="6300000" cy="358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使用CreateSeuratObject函数创建Seurat对象，指定项目名称和数据。
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398995" y="5366180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数据创建Seurat对象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55450" y="536618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10X Genomics格式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4765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82870" y="441095"/>
            <a:ext cx="177530" cy="519890"/>
          </a:xfrm>
          <a:prstGeom prst="roundRect">
            <a:avLst>
              <a:gd name="adj" fmla="val 48424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6007100" y="4015691"/>
            <a:ext cx="6096000" cy="2255617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10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11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12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13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14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15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2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3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4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5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6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7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8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ags/tag9.xml><?xml version="1.0" encoding="utf-8"?>
<p:tagLst xmlns:p="http://schemas.openxmlformats.org/presentationml/2006/main">
  <p:tag name="KSO_WM_DIAGRAM_VIRTUALLY_FRAME" val="{&quot;height&quot;:370.9607874015748,&quot;left&quot;:52,&quot;top&quot;:106.6392125984252,&quot;width&quot;:855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5646</Words>
  <Application>WPS 演示</Application>
  <PresentationFormat/>
  <Paragraphs>319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19</vt:i4>
      </vt:variant>
      <vt:variant>
        <vt:lpstr>幻灯片标题</vt:lpstr>
      </vt:variant>
      <vt:variant>
        <vt:i4>30</vt:i4>
      </vt:variant>
    </vt:vector>
  </HeadingPairs>
  <TitlesOfParts>
    <vt:vector size="62" baseType="lpstr">
      <vt:lpstr>Arial</vt:lpstr>
      <vt:lpstr>宋体</vt:lpstr>
      <vt:lpstr>Wingdings</vt:lpstr>
      <vt:lpstr>Source Han Sans CN Bold</vt:lpstr>
      <vt:lpstr>OPPOSans H</vt:lpstr>
      <vt:lpstr>Source Han Sans</vt:lpstr>
      <vt:lpstr>OPPOSans R</vt:lpstr>
      <vt:lpstr>仿宋</vt:lpstr>
      <vt:lpstr>等线</vt:lpstr>
      <vt:lpstr>微软雅黑</vt:lpstr>
      <vt:lpstr>Arial Unicode MS</vt:lpstr>
      <vt:lpstr>Calibri</vt:lpstr>
      <vt:lpstr>Times New Roman</vt:lpstr>
      <vt:lpstr>Office 主题​​</vt:lpstr>
      <vt:lpstr>1_Office 主题​​</vt:lpstr>
      <vt:lpstr>2_Office 主题​​</vt:lpstr>
      <vt:lpstr>3_Office 主题​​</vt:lpstr>
      <vt:lpstr>4_Office 主题​​</vt:lpstr>
      <vt:lpstr>5_Office 主题​​</vt:lpstr>
      <vt:lpstr>6_Office 主题​​</vt:lpstr>
      <vt:lpstr>7_Office 主题​​</vt:lpstr>
      <vt:lpstr>8_Office 主题​​</vt:lpstr>
      <vt:lpstr>9_Office 主题​​</vt:lpstr>
      <vt:lpstr>10_Office 主题​​</vt:lpstr>
      <vt:lpstr>11_Office 主题​​</vt:lpstr>
      <vt:lpstr>12_Office 主题​​</vt:lpstr>
      <vt:lpstr>13_Office 主题​​</vt:lpstr>
      <vt:lpstr>14_Office 主题​​</vt:lpstr>
      <vt:lpstr>15_Office 主题​​</vt:lpstr>
      <vt:lpstr>16_Office 主题​​</vt:lpstr>
      <vt:lpstr>17_Office 主题​​</vt:lpstr>
      <vt:lpstr>18_Office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湫</cp:lastModifiedBy>
  <cp:revision>4</cp:revision>
  <dcterms:created xsi:type="dcterms:W3CDTF">2025-02-28T03:17:00Z</dcterms:created>
  <dcterms:modified xsi:type="dcterms:W3CDTF">2025-03-13T08:51:57Z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F1E09B3EDA0843ACBA1D14D050CE9E0F_13</vt:lpwstr>
  </property>
  <property fmtid="{D5CDD505-2E9C-101B-9397-08002B2CF9AE}" pid="3" name="KSOProductBuildVer">
    <vt:lpwstr>2052-12.1.0.20305</vt:lpwstr>
  </property>
</Properties>
</file>