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26.xml" ContentType="application/vnd.openxmlformats-officedocument.theme+xml"/>
  <Override PartName="/ppt/theme/theme27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</p:sldMasterIdLst>
  <p:notesMasterIdLst>
    <p:notesMasterId r:id="rId42"/>
  </p:notesMasterIdLst>
  <p:sldIdLst>
    <p:sldId id="256" r:id="rId29"/>
    <p:sldId id="257" r:id="rId30"/>
    <p:sldId id="258" r:id="rId31"/>
    <p:sldId id="259" r:id="rId32"/>
    <p:sldId id="260" r:id="rId33"/>
    <p:sldId id="270" r:id="rId34"/>
    <p:sldId id="271" r:id="rId35"/>
    <p:sldId id="274" r:id="rId36"/>
    <p:sldId id="262" r:id="rId37"/>
    <p:sldId id="263" r:id="rId38"/>
    <p:sldId id="272" r:id="rId39"/>
    <p:sldId id="273" r:id="rId40"/>
    <p:sldId id="266" r:id="rId41"/>
    <p:sldId id="275" r:id="rId43"/>
    <p:sldId id="276" r:id="rId44"/>
    <p:sldId id="277" r:id="rId45"/>
    <p:sldId id="281" r:id="rId46"/>
    <p:sldId id="282" r:id="rId47"/>
    <p:sldId id="278" r:id="rId48"/>
    <p:sldId id="283" r:id="rId49"/>
    <p:sldId id="284" r:id="rId50"/>
    <p:sldId id="285" r:id="rId51"/>
    <p:sldId id="286" r:id="rId52"/>
    <p:sldId id="287" r:id="rId53"/>
    <p:sldId id="288" r:id="rId54"/>
    <p:sldId id="280" r:id="rId55"/>
    <p:sldId id="291" r:id="rId56"/>
    <p:sldId id="292" r:id="rId57"/>
    <p:sldId id="293" r:id="rId58"/>
    <p:sldId id="294" r:id="rId59"/>
    <p:sldId id="296" r:id="rId60"/>
    <p:sldId id="297" r:id="rId61"/>
    <p:sldId id="298" r:id="rId62"/>
    <p:sldId id="299" r:id="rId63"/>
    <p:sldId id="269" r:id="rId64"/>
  </p:sldIdLst>
  <p:sldSz cx="12192000" cy="6858000"/>
  <p:notesSz cx="6858000" cy="9144000"/>
  <p:embeddedFontLst>
    <p:embeddedFont>
      <p:font typeface="Source Han Sans CN Bold" panose="020B0800000000000000" charset="-122"/>
      <p:bold r:id="rId68"/>
    </p:embeddedFont>
    <p:embeddedFont>
      <p:font typeface="Source Han Sans" panose="020B0500000000000000" charset="-122"/>
      <p:regular r:id="rId69"/>
    </p:embeddedFont>
    <p:embeddedFont>
      <p:font typeface="等线" panose="02010600030101010101" charset="-122"/>
      <p:regular r:id="rId70"/>
    </p:embeddedFont>
    <p:embeddedFont>
      <p:font typeface="Calibri" panose="020F0502020204030204" charset="0"/>
      <p:regular r:id="rId71"/>
      <p:bold r:id="rId72"/>
      <p:italic r:id="rId73"/>
      <p:boldItalic r:id="rId7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4" Type="http://schemas.openxmlformats.org/officeDocument/2006/relationships/font" Target="fonts/font7.fntdata"/><Relationship Id="rId73" Type="http://schemas.openxmlformats.org/officeDocument/2006/relationships/font" Target="fonts/font6.fntdata"/><Relationship Id="rId72" Type="http://schemas.openxmlformats.org/officeDocument/2006/relationships/font" Target="fonts/font5.fntdata"/><Relationship Id="rId71" Type="http://schemas.openxmlformats.org/officeDocument/2006/relationships/font" Target="fonts/font4.fntdata"/><Relationship Id="rId70" Type="http://schemas.openxmlformats.org/officeDocument/2006/relationships/font" Target="fonts/font3.fntdata"/><Relationship Id="rId7" Type="http://schemas.openxmlformats.org/officeDocument/2006/relationships/slideMaster" Target="slideMasters/slideMaster6.xml"/><Relationship Id="rId69" Type="http://schemas.openxmlformats.org/officeDocument/2006/relationships/font" Target="fonts/font2.fntdata"/><Relationship Id="rId68" Type="http://schemas.openxmlformats.org/officeDocument/2006/relationships/font" Target="fonts/font1.fntdata"/><Relationship Id="rId67" Type="http://schemas.openxmlformats.org/officeDocument/2006/relationships/tableStyles" Target="tableStyles.xml"/><Relationship Id="rId66" Type="http://schemas.openxmlformats.org/officeDocument/2006/relationships/viewProps" Target="viewProps.xml"/><Relationship Id="rId65" Type="http://schemas.openxmlformats.org/officeDocument/2006/relationships/presProps" Target="presProps.xml"/><Relationship Id="rId64" Type="http://schemas.openxmlformats.org/officeDocument/2006/relationships/slide" Target="slides/slide35.xml"/><Relationship Id="rId63" Type="http://schemas.openxmlformats.org/officeDocument/2006/relationships/slide" Target="slides/slide34.xml"/><Relationship Id="rId62" Type="http://schemas.openxmlformats.org/officeDocument/2006/relationships/slide" Target="slides/slide33.xml"/><Relationship Id="rId61" Type="http://schemas.openxmlformats.org/officeDocument/2006/relationships/slide" Target="slides/slide32.xml"/><Relationship Id="rId60" Type="http://schemas.openxmlformats.org/officeDocument/2006/relationships/slide" Target="slides/slide31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30.xml"/><Relationship Id="rId58" Type="http://schemas.openxmlformats.org/officeDocument/2006/relationships/slide" Target="slides/slide29.xml"/><Relationship Id="rId57" Type="http://schemas.openxmlformats.org/officeDocument/2006/relationships/slide" Target="slides/slide28.xml"/><Relationship Id="rId56" Type="http://schemas.openxmlformats.org/officeDocument/2006/relationships/slide" Target="slides/slide27.xml"/><Relationship Id="rId55" Type="http://schemas.openxmlformats.org/officeDocument/2006/relationships/slide" Target="slides/slide26.xml"/><Relationship Id="rId54" Type="http://schemas.openxmlformats.org/officeDocument/2006/relationships/slide" Target="slides/slide25.xml"/><Relationship Id="rId53" Type="http://schemas.openxmlformats.org/officeDocument/2006/relationships/slide" Target="slides/slide24.xml"/><Relationship Id="rId52" Type="http://schemas.openxmlformats.org/officeDocument/2006/relationships/slide" Target="slides/slide23.xml"/><Relationship Id="rId51" Type="http://schemas.openxmlformats.org/officeDocument/2006/relationships/slide" Target="slides/slide22.xml"/><Relationship Id="rId50" Type="http://schemas.openxmlformats.org/officeDocument/2006/relationships/slide" Target="slides/slide21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20.xml"/><Relationship Id="rId48" Type="http://schemas.openxmlformats.org/officeDocument/2006/relationships/slide" Target="slides/slide19.xml"/><Relationship Id="rId47" Type="http://schemas.openxmlformats.org/officeDocument/2006/relationships/slide" Target="slides/slide18.xml"/><Relationship Id="rId46" Type="http://schemas.openxmlformats.org/officeDocument/2006/relationships/slide" Target="slides/slide17.xml"/><Relationship Id="rId45" Type="http://schemas.openxmlformats.org/officeDocument/2006/relationships/slide" Target="slides/slide16.xml"/><Relationship Id="rId44" Type="http://schemas.openxmlformats.org/officeDocument/2006/relationships/slide" Target="slides/slide15.xml"/><Relationship Id="rId43" Type="http://schemas.openxmlformats.org/officeDocument/2006/relationships/slide" Target="slides/slide14.xml"/><Relationship Id="rId42" Type="http://schemas.openxmlformats.org/officeDocument/2006/relationships/notesMaster" Target="notesMasters/notesMaster1.xml"/><Relationship Id="rId41" Type="http://schemas.openxmlformats.org/officeDocument/2006/relationships/slide" Target="slides/slide13.xml"/><Relationship Id="rId40" Type="http://schemas.openxmlformats.org/officeDocument/2006/relationships/slide" Target="slides/slide12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11.xml"/><Relationship Id="rId38" Type="http://schemas.openxmlformats.org/officeDocument/2006/relationships/slide" Target="slides/slide10.xml"/><Relationship Id="rId37" Type="http://schemas.openxmlformats.org/officeDocument/2006/relationships/slide" Target="slides/slide9.xml"/><Relationship Id="rId36" Type="http://schemas.openxmlformats.org/officeDocument/2006/relationships/slide" Target="slides/slide8.xml"/><Relationship Id="rId35" Type="http://schemas.openxmlformats.org/officeDocument/2006/relationships/slide" Target="slides/slide7.xml"/><Relationship Id="rId34" Type="http://schemas.openxmlformats.org/officeDocument/2006/relationships/slide" Target="slides/slide6.xml"/><Relationship Id="rId33" Type="http://schemas.openxmlformats.org/officeDocument/2006/relationships/slide" Target="slides/slide5.xml"/><Relationship Id="rId32" Type="http://schemas.openxmlformats.org/officeDocument/2006/relationships/slide" Target="slides/slide4.xml"/><Relationship Id="rId31" Type="http://schemas.openxmlformats.org/officeDocument/2006/relationships/slide" Target="slides/slide3.xml"/><Relationship Id="rId30" Type="http://schemas.openxmlformats.org/officeDocument/2006/relationships/slide" Target="slides/slide2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.xml"/><Relationship Id="rId28" Type="http://schemas.openxmlformats.org/officeDocument/2006/relationships/slideMaster" Target="slideMasters/slideMaster27.xml"/><Relationship Id="rId27" Type="http://schemas.openxmlformats.org/officeDocument/2006/relationships/slideMaster" Target="slideMasters/slideMaster26.xml"/><Relationship Id="rId26" Type="http://schemas.openxmlformats.org/officeDocument/2006/relationships/slideMaster" Target="slideMasters/slideMaster25.xml"/><Relationship Id="rId25" Type="http://schemas.openxmlformats.org/officeDocument/2006/relationships/slideMaster" Target="slideMasters/slideMaster24.xml"/><Relationship Id="rId24" Type="http://schemas.openxmlformats.org/officeDocument/2006/relationships/slideMaster" Target="slideMasters/slideMaster23.xml"/><Relationship Id="rId23" Type="http://schemas.openxmlformats.org/officeDocument/2006/relationships/slideMaster" Target="slideMasters/slideMaster22.xml"/><Relationship Id="rId22" Type="http://schemas.openxmlformats.org/officeDocument/2006/relationships/slideMaster" Target="slideMasters/slideMaster21.xml"/><Relationship Id="rId21" Type="http://schemas.openxmlformats.org/officeDocument/2006/relationships/slideMaster" Target="slideMasters/slideMaster20.xml"/><Relationship Id="rId20" Type="http://schemas.openxmlformats.org/officeDocument/2006/relationships/slideMaster" Target="slideMasters/slideMaster19.xml"/><Relationship Id="rId2" Type="http://schemas.openxmlformats.org/officeDocument/2006/relationships/theme" Target="theme/theme1.xml"/><Relationship Id="rId19" Type="http://schemas.openxmlformats.org/officeDocument/2006/relationships/slideMaster" Target="slideMasters/slideMaster18.xml"/><Relationship Id="rId18" Type="http://schemas.openxmlformats.org/officeDocument/2006/relationships/slideMaster" Target="slideMasters/slideMaster17.xml"/><Relationship Id="rId17" Type="http://schemas.openxmlformats.org/officeDocument/2006/relationships/slideMaster" Target="slideMasters/slideMaster16.xml"/><Relationship Id="rId16" Type="http://schemas.openxmlformats.org/officeDocument/2006/relationships/slideMaster" Target="slideMasters/slideMaster15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2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2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/>
    <p:bodyStyle/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/>
    <p:bodyStyle/>
    <p:otherStyle/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/>
    <p:bodyStyle/>
    <p:otherStyle/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/>
    <p:bodyStyle/>
    <p:otherStyle/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/>
    <p:bodyStyle/>
    <p:otherStyle/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/>
    <p:bodyStyle/>
    <p:otherStyle/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/>
    <p:bodyStyle/>
    <p:otherStyle/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/>
    <p:bodyStyle/>
    <p:otherStyle/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/>
    <p:bodyStyle/>
    <p:otherStyle/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/>
    <p:bodyStyle/>
    <p:otherStyle/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/>
    <p:bodyStyle/>
    <p:otherStyle/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2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5.xml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26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27.xml"/><Relationship Id="rId4" Type="http://schemas.openxmlformats.org/officeDocument/2006/relationships/image" Target="../media/image66.png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 flipH="1">
            <a:off x="617912" y="1907058"/>
            <a:ext cx="2369842" cy="595799"/>
          </a:xfrm>
          <a:prstGeom prst="parallelogram">
            <a:avLst/>
          </a:prstGeom>
          <a:gradFill>
            <a:gsLst>
              <a:gs pos="2500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951105" y="1866900"/>
            <a:ext cx="1536318" cy="6629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9CA3D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2025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flipH="1">
            <a:off x="8187018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H="1">
            <a:off x="8591209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876303">
            <a:off x="11779825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495343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2876303">
            <a:off x="11779825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5400000">
            <a:off x="802367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6200000" flipV="1">
            <a:off x="802367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783919">
            <a:off x="-17609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9816081" flipV="1">
            <a:off x="-17609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02642" y="2653690"/>
            <a:ext cx="6928019" cy="21374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3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单细胞数据质控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>
          <a:xfrm>
            <a:off x="839470" y="4364990"/>
            <a:ext cx="9807575" cy="5124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marL="285750" indent="-285750" algn="l">
              <a:lnSpc>
                <a:spcPct val="14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en-US" altLang="zh-CN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核糖体基因占比：</a:t>
            </a: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可作为细胞状态的辅助指标，其与线粒体基因占比等存在相关性，能提供细胞的额外信息。</a:t>
            </a: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40000"/>
              </a:lnSpc>
              <a:buClrTx/>
              <a:buSzTx/>
              <a:buFontTx/>
            </a:pP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质控指标计算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470" y="1700530"/>
            <a:ext cx="9658350" cy="238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860" y="5160645"/>
            <a:ext cx="9629775" cy="1057275"/>
          </a:xfrm>
          <a:prstGeom prst="rect">
            <a:avLst/>
          </a:prstGeom>
        </p:spPr>
      </p:pic>
      <p:sp>
        <p:nvSpPr>
          <p:cNvPr id="16" name="标题 1"/>
          <p:cNvSpPr txBox="1"/>
          <p:nvPr/>
        </p:nvSpPr>
        <p:spPr>
          <a:xfrm>
            <a:off x="919480" y="1323340"/>
            <a:ext cx="7616190" cy="3879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marL="285750" indent="-285750" algn="l">
              <a:lnSpc>
                <a:spcPct val="140000"/>
              </a:lnSpc>
              <a:buFont typeface="Wingdings" panose="05000000000000000000" charset="0"/>
              <a:buChar char="Ø"/>
            </a:pPr>
            <a:r>
              <a:rPr kumimoji="1" lang="en-US" altLang="zh-CN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线粒体基因占比</a:t>
            </a:r>
            <a:r>
              <a:rPr kumimoji="1" lang="zh-CN" altLang="en-US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：在</a:t>
            </a: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scRNA-seq</a:t>
            </a:r>
            <a:r>
              <a:rPr kumimoji="1" lang="zh-CN" altLang="en-US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中，线粒体基因高表达往往代表细胞状态不佳。</a:t>
            </a:r>
            <a:endParaRPr kumimoji="1" lang="zh-CN" altLang="en-US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质控指标计算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911860" y="1052830"/>
            <a:ext cx="7616190" cy="3879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marL="285750" indent="-285750" algn="l">
              <a:lnSpc>
                <a:spcPct val="140000"/>
              </a:lnSpc>
              <a:buFont typeface="Wingdings" panose="05000000000000000000" charset="0"/>
              <a:buChar char="Ø"/>
            </a:pPr>
            <a:r>
              <a:rPr kumimoji="1" lang="zh-CN" altLang="en-US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可视化</a:t>
            </a:r>
            <a:r>
              <a:rPr kumimoji="1" lang="en-US" altLang="zh-CN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--</a:t>
            </a:r>
            <a:r>
              <a:rPr kumimoji="1" lang="zh-CN" altLang="en-US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小提琴图</a:t>
            </a:r>
            <a:endParaRPr kumimoji="1" lang="zh-CN" altLang="en-US" sz="16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860" y="1484630"/>
            <a:ext cx="8258175" cy="9810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910" y="2204720"/>
            <a:ext cx="6380480" cy="44881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质控指标计算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911860" y="1052830"/>
            <a:ext cx="7616190" cy="3879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marL="285750" indent="-285750" algn="l">
              <a:lnSpc>
                <a:spcPct val="140000"/>
              </a:lnSpc>
              <a:buFont typeface="Wingdings" panose="05000000000000000000" charset="0"/>
              <a:buChar char="Ø"/>
            </a:pPr>
            <a:r>
              <a:rPr kumimoji="1" lang="zh-CN" altLang="en-US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散点图</a:t>
            </a:r>
            <a:r>
              <a:rPr kumimoji="1" lang="en-US" altLang="zh-CN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--</a:t>
            </a:r>
            <a:r>
              <a:rPr kumimoji="1" lang="zh-CN" altLang="en-US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判断不同变量之间的</a:t>
            </a:r>
            <a:r>
              <a:rPr kumimoji="1" lang="zh-CN" altLang="en-US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相关性</a:t>
            </a:r>
            <a:endParaRPr kumimoji="1" lang="zh-CN" altLang="en-US" sz="16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r="33757"/>
          <a:stretch>
            <a:fillRect/>
          </a:stretch>
        </p:blipFill>
        <p:spPr>
          <a:xfrm>
            <a:off x="407670" y="2492375"/>
            <a:ext cx="3672205" cy="39719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r="34031"/>
          <a:stretch>
            <a:fillRect/>
          </a:stretch>
        </p:blipFill>
        <p:spPr>
          <a:xfrm>
            <a:off x="8184515" y="2420620"/>
            <a:ext cx="3676015" cy="39484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775" y="2492375"/>
            <a:ext cx="3638550" cy="38862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370" y="1412240"/>
            <a:ext cx="6829425" cy="9620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392160" y="1282065"/>
            <a:ext cx="37617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这里我们可以看到</a:t>
            </a:r>
            <a:r>
              <a:rPr lang="zh-CN" altLang="en-US" sz="1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高线粒体基因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与</a:t>
            </a:r>
            <a:r>
              <a:rPr lang="zh-CN" altLang="en-US" sz="1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低</a:t>
            </a:r>
            <a:r>
              <a:rPr lang="en-US" altLang="zh-CN" sz="1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UMI</a:t>
            </a:r>
            <a:r>
              <a:rPr lang="zh-CN" altLang="en-US" sz="1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计数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相关，可以理解为死细胞。</a:t>
            </a:r>
            <a:endParaRPr lang="zh-CN" altLang="en-US" sz="16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再看一下</a:t>
            </a:r>
            <a:r>
              <a:rPr lang="zh-CN" altLang="en-US" sz="1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核糖体基因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与</a:t>
            </a:r>
            <a:r>
              <a:rPr lang="zh-CN" altLang="en-US" sz="16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线粒体基因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，显著负相关</a:t>
            </a:r>
            <a:r>
              <a:rPr lang="zh-CN" altLang="en-US"/>
              <a:t>。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792480" y="1124585"/>
            <a:ext cx="9497695" cy="4038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过滤条件设定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：将质量差、非单细胞的数据剔除掉。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数据过滤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1700530"/>
            <a:ext cx="6486525" cy="26955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200" y="1556385"/>
            <a:ext cx="6291580" cy="47828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14370" y="15210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575931" y="299716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6000" b="1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实例操作</a:t>
            </a:r>
            <a:endParaRPr kumimoji="1" lang="en-US" altLang="zh-CN" sz="6000" b="1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5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688686" y="88056"/>
            <a:ext cx="1652610" cy="26851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en-US" altLang="zh-CN" sz="7200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16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792480" y="1124585"/>
            <a:ext cx="9497695" cy="21183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数据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质控后，下一步是规范化数据。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默认情况下，我们使用全局缩放规范化方法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“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LogNormalize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”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，该方法将每个单元格的特征表达式度量按总表达式进行规范化，并将其乘以一个缩放因子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默认为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10,000)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，然后对结果进行转换。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归一化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的值存储在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pbmc[["RNA"]]@data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中。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标准化分析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34679"/>
          <a:stretch>
            <a:fillRect/>
          </a:stretch>
        </p:blipFill>
        <p:spPr>
          <a:xfrm>
            <a:off x="792480" y="3356610"/>
            <a:ext cx="7267575" cy="678180"/>
          </a:xfrm>
          <a:prstGeom prst="rect">
            <a:avLst/>
          </a:prstGeom>
        </p:spPr>
      </p:pic>
      <p:sp>
        <p:nvSpPr>
          <p:cNvPr id="3" name="标题 1"/>
          <p:cNvSpPr txBox="1"/>
          <p:nvPr/>
        </p:nvSpPr>
        <p:spPr>
          <a:xfrm>
            <a:off x="716280" y="4076700"/>
            <a:ext cx="9497695" cy="10985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为了清晰起见，在前面这行代码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以及以后的命令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中，我们为函数调用中的某些参数提供了默认值。然而，这不是必需的，相同的行为可以通过以下方式实现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:</a:t>
            </a:r>
            <a:endParaRPr kumimoji="1" lang="en-US" altLang="zh-CN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80" y="5012690"/>
            <a:ext cx="2771775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839470" y="1412240"/>
            <a:ext cx="9497695" cy="9486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高变基因：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即表现出高细胞间变异的特征子集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它们在一些细胞中高表达，在另一些细胞中低表达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。在下游分析中关注这些基因有助于突出单细胞数据集中的生物信号。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高频变异基因识别</a:t>
            </a:r>
            <a:r>
              <a:rPr kumimoji="1" lang="en-US" altLang="zh-CN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基因选择</a:t>
            </a:r>
            <a:r>
              <a:rPr kumimoji="1" lang="en-US" altLang="zh-CN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endParaRPr kumimoji="1" lang="en-US" altLang="zh-CN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05130" y="2708910"/>
            <a:ext cx="3649345" cy="21602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使用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FindVariableFeatures()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函数来实现高变基因的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选择。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默认情况下，我们为每个数据集返回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2000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个特性。这些将用于下游分析，如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PCA</a:t>
            </a:r>
            <a:endParaRPr kumimoji="1" lang="en-US" altLang="zh-CN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51630" y="2780665"/>
            <a:ext cx="6648450" cy="26003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645" y="5372735"/>
            <a:ext cx="6655435" cy="3619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高频变异基因识别</a:t>
            </a:r>
            <a:r>
              <a:rPr kumimoji="1" lang="en-US" altLang="zh-CN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--</a:t>
            </a: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可视化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860" y="1412875"/>
            <a:ext cx="10597515" cy="407289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336405" y="4652645"/>
            <a:ext cx="2088515" cy="7200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2800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线性变换</a:t>
            </a:r>
            <a:r>
              <a:rPr kumimoji="1" lang="en-US" altLang="zh-CN" sz="2800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---“</a:t>
            </a:r>
            <a:r>
              <a:rPr kumimoji="1" lang="zh-CN" altLang="en-US" sz="2800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缩放</a:t>
            </a:r>
            <a:r>
              <a:rPr kumimoji="1" lang="en-US" altLang="zh-CN" sz="2800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”</a:t>
            </a:r>
            <a:endParaRPr kumimoji="1" lang="zh-CN" altLang="en-US" sz="2800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  <a:sym typeface="+mn-ea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" name="标题 1"/>
          <p:cNvSpPr txBox="1"/>
          <p:nvPr/>
        </p:nvSpPr>
        <p:spPr>
          <a:xfrm>
            <a:off x="695325" y="1124585"/>
            <a:ext cx="10955655" cy="30626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ScaleData()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函数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: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改变每个基因的表达，使细胞间的平均表达为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0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；衡量每个基因的表达，使细胞间的方差为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1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；这一步在下游分析中给予同等的权重，因此高表达基因不会占主导地位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结果存储在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pbmc[["RNA"]]@scale.data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中；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这是在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PCA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等降维技术之前的一个标准预处理步骤。但仅适用将被用作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PCA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输入的基因。因此，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ScaleData()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中的默认情况是只对前面确定的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变量特性执行伸缩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默认为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2000)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。为此，请忽略前面函数调用中的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features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  <a:sym typeface="+mn-ea"/>
              </a:rPr>
              <a:t>参数。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470" y="4418965"/>
            <a:ext cx="8470265" cy="6794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70" y="5445125"/>
            <a:ext cx="8401050" cy="5670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551815" y="1988820"/>
            <a:ext cx="5147945" cy="35077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对缩放后的数据进行主成分分析（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PCA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）。默认情况下，只有之前确定的变量特性被用作输入，但是如果希望选择一个不同的子集，可以使用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features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参数来定义。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Seurat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提供了几种有用的方法来可视化单元格和定义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PCA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的特性，包括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vizdimreduce ()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，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 DimPlot()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和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DimHeatmap()</a:t>
            </a:r>
            <a:endParaRPr kumimoji="1" lang="en-US" altLang="zh-CN" b="1">
              <a:ln w="12700">
                <a:noFill/>
              </a:ln>
              <a:solidFill>
                <a:srgbClr val="FF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线性降维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93180" y="692785"/>
            <a:ext cx="5257800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783416" y="1330960"/>
            <a:ext cx="2044700" cy="3937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C</a:t>
            </a:r>
            <a:r>
              <a:rPr kumimoji="1" lang="en-US" altLang="zh-CN" sz="2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atalogue</a:t>
            </a:r>
            <a:endParaRPr kumimoji="1" lang="zh-CN" altLang="en-US"/>
          </a:p>
        </p:txBody>
      </p:sp>
      <p:cxnSp>
        <p:nvCxnSpPr>
          <p:cNvPr id="4" name="标题 1"/>
          <p:cNvCxnSpPr/>
          <p:nvPr/>
        </p:nvCxnSpPr>
        <p:spPr>
          <a:xfrm flipH="1">
            <a:off x="1783415" y="1849250"/>
            <a:ext cx="4558651" cy="0"/>
          </a:xfrm>
          <a:prstGeom prst="line">
            <a:avLst/>
          </a:prstGeom>
          <a:noFill/>
          <a:ln w="12700" cap="sq">
            <a:solidFill>
              <a:schemeClr val="tx1"/>
            </a:solidFill>
            <a:miter/>
          </a:ln>
        </p:spPr>
      </p:cxnSp>
      <p:sp>
        <p:nvSpPr>
          <p:cNvPr id="5" name="标题 1"/>
          <p:cNvSpPr txBox="1"/>
          <p:nvPr/>
        </p:nvSpPr>
        <p:spPr>
          <a:xfrm>
            <a:off x="3559366" y="1052490"/>
            <a:ext cx="1397000" cy="6731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目录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497676" y="1045220"/>
            <a:ext cx="285740" cy="285740"/>
          </a:xfrm>
          <a:prstGeom prst="star4">
            <a:avLst>
              <a:gd name="adj" fmla="val 17952"/>
            </a:avLst>
          </a:prstGeom>
          <a:noFill/>
          <a:ln w="6350" cap="sq">
            <a:solidFill>
              <a:schemeClr val="tx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7" name="标题 1"/>
          <p:cNvCxnSpPr/>
          <p:nvPr/>
        </p:nvCxnSpPr>
        <p:spPr>
          <a:xfrm flipH="1">
            <a:off x="1881648" y="1998475"/>
            <a:ext cx="884372" cy="0"/>
          </a:xfrm>
          <a:prstGeom prst="line">
            <a:avLst/>
          </a:prstGeom>
          <a:noFill/>
          <a:ln w="19050" cap="rnd">
            <a:solidFill>
              <a:schemeClr val="tx1"/>
            </a:solidFill>
            <a:miter/>
          </a:ln>
        </p:spPr>
      </p:cxnSp>
      <p:sp>
        <p:nvSpPr>
          <p:cNvPr id="8" name="标题 1"/>
          <p:cNvSpPr txBox="1"/>
          <p:nvPr/>
        </p:nvSpPr>
        <p:spPr>
          <a:xfrm>
            <a:off x="2927985" y="2780665"/>
            <a:ext cx="3227705" cy="4305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Seurat对象基础</a:t>
            </a:r>
            <a:endParaRPr kumimoji="1" lang="en-US" altLang="zh-CN" sz="28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9" name="标题 1"/>
          <p:cNvSpPr txBox="1"/>
          <p:nvPr>
            <p:custDataLst>
              <p:tags r:id="rId1"/>
            </p:custDataLst>
          </p:nvPr>
        </p:nvSpPr>
        <p:spPr>
          <a:xfrm>
            <a:off x="3203104" y="3304014"/>
            <a:ext cx="3731685" cy="1841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7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Part One 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927985" y="4462145"/>
            <a:ext cx="3627120" cy="4584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单细胞数据质控</a:t>
            </a:r>
            <a:endParaRPr kumimoji="1" lang="en-US" altLang="zh-CN" sz="28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11" name="标题 1"/>
          <p:cNvSpPr txBox="1"/>
          <p:nvPr>
            <p:custDataLst>
              <p:tags r:id="rId2"/>
            </p:custDataLst>
          </p:nvPr>
        </p:nvSpPr>
        <p:spPr>
          <a:xfrm>
            <a:off x="3203104" y="4979663"/>
            <a:ext cx="3553986" cy="1841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7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Part Two</a:t>
            </a: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3"/>
            </p:custDataLst>
          </p:nvPr>
        </p:nvSpPr>
        <p:spPr>
          <a:xfrm>
            <a:off x="2602744" y="4446877"/>
            <a:ext cx="533098" cy="47371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2.</a:t>
            </a: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4"/>
            </p:custDataLst>
          </p:nvPr>
        </p:nvSpPr>
        <p:spPr>
          <a:xfrm>
            <a:off x="2585863" y="2771172"/>
            <a:ext cx="533098" cy="47371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1.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线性降维</a:t>
            </a:r>
            <a:endParaRPr kumimoji="1" lang="zh-CN" altLang="en-US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3660" y="1124585"/>
            <a:ext cx="8201025" cy="54559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线性降维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67715" y="1052830"/>
            <a:ext cx="4727575" cy="37731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维度聚类图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:</a:t>
            </a:r>
            <a:endParaRPr kumimoji="1" lang="en-US" altLang="zh-CN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2040" y="1196975"/>
            <a:ext cx="2800350" cy="4381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70" y="1988820"/>
            <a:ext cx="6473190" cy="43186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480" y="4364990"/>
            <a:ext cx="4819650" cy="4000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线性降维</a:t>
            </a:r>
            <a:endParaRPr kumimoji="1" lang="zh-CN" altLang="en-US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3850" y="1412875"/>
            <a:ext cx="4977130" cy="4189095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407670" y="1916430"/>
            <a:ext cx="5873750" cy="37833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DimHeatmap()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热图：允许轻松地探索数据集中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异构性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的主要来源，并且在试图决定包含哪些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进行进一步的下游分析时非常有用。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根据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PCA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评分对细胞和特征进行排序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。将单元格设置为一个数字，可以绘制光谱两端的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极端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”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单元格，这大大加快了绘制大型数据集的速度。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线性降维</a:t>
            </a:r>
            <a:endParaRPr kumimoji="1" lang="zh-CN" altLang="en-US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63525" y="2924810"/>
            <a:ext cx="3342640" cy="6267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绘制多个热图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:</a:t>
            </a:r>
            <a:endParaRPr kumimoji="1" lang="en-US" altLang="zh-CN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25" y="3644900"/>
            <a:ext cx="4204335" cy="4121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19489"/>
          <a:stretch>
            <a:fillRect/>
          </a:stretch>
        </p:blipFill>
        <p:spPr>
          <a:xfrm>
            <a:off x="4512310" y="621030"/>
            <a:ext cx="7454265" cy="56159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792480" y="1124585"/>
            <a:ext cx="9497695" cy="8604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JackStrawPlot()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函数提供了一个可视化工具，以比较每个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的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值分布与均匀分布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虚线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。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重要的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”pc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会显示出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较低的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值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虚线上方的实曲线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确定数据集的“维度”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" y="5156835"/>
            <a:ext cx="3667760" cy="5022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255" y="1916430"/>
            <a:ext cx="6900545" cy="47720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3068955"/>
            <a:ext cx="5141595" cy="133032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560685" y="6092825"/>
            <a:ext cx="1296035" cy="576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792480" y="1124585"/>
            <a:ext cx="9497695" cy="17341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另一种启发式方法生成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肘部图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”: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基于每个元素解释的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方差百分比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对主要成分进行排序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(E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lbowPlot()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函数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在这个例子中，我们可以观察到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PC9-10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周围有一个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弯头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”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，这表明大多数真实的信号被前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10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个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捕获。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确定数据集的“维度”</a:t>
            </a:r>
            <a:endParaRPr kumimoji="1" lang="en-US" altLang="zh-CN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2480" y="2858770"/>
            <a:ext cx="1343025" cy="3238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120" y="2420620"/>
            <a:ext cx="5928995" cy="423100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矩形 1"/>
          <p:cNvSpPr/>
          <p:nvPr/>
        </p:nvSpPr>
        <p:spPr>
          <a:xfrm>
            <a:off x="8832215" y="6309360"/>
            <a:ext cx="1007745" cy="215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792480" y="1124585"/>
            <a:ext cx="10842625" cy="16427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基于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PCA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空间中的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欧氏距离构建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KNN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图，并基于任意两个细胞在其局部邻域的共享重叠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(Jaccard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相似性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来细化边缘权值。这个步骤是使用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FindNeighbors()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函数执行的，并将之前定义的数据集维度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前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10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个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作为输入。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细胞聚类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2564765"/>
            <a:ext cx="6238875" cy="3200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200" y="2060575"/>
            <a:ext cx="6162675" cy="46863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493395" y="1124585"/>
            <a:ext cx="10600055" cy="12719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Seurat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提供了几种非线性降维技术，如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tSNE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和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UMAP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，来可视化和探索这些数据集。这些算法的目标是学习数据的底层流形，以便在</a:t>
            </a:r>
            <a:r>
              <a:rPr kumimoji="1" lang="zh-CN" altLang="en-US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低维空间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中放置相似的细胞。上面确定的基于图的集群中的单元应该在这些降维图上共定位。作为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UMAP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和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tSNE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的输入，我们建议使用相同的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作为聚类分析的输入。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非线性降维(UMAP/tSNE)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770" y="3068955"/>
            <a:ext cx="5182870" cy="16065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155" y="2437765"/>
            <a:ext cx="6341110" cy="442023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5589270"/>
            <a:ext cx="5563870" cy="43307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493395" y="1124585"/>
            <a:ext cx="10600055" cy="29527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Seurat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可以帮助找到通过差异表达定义集群的标记。默认情况下，与所有其他单元相比，它识别单个集群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在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ident1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中指定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的正标记和负标记。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FindAllMarkers()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为所有集群自动执行这个过程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.</a:t>
            </a:r>
            <a:endParaRPr kumimoji="1" lang="en-US" altLang="zh-CN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pct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参数要求在两组单元格中以最小百分比检测一个特性，以及阈值。测试论证需要一个特征在两组之间被差异表达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平均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。可以将这两个值都设置为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0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，但是需要大幅增加时间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—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因为这将测试大量不太可能具有高度歧视性的特性。作为加速这些计算的另一个选项，可以设置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max.cells.per.ident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。这将向下采样每个标识类，使其单元格不多于设置的单元格。虽然通常会有功率的损失，但速度的提高可以是显著的，最高度不同的表现特征可能仍然会上升到顶部。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差异表达基因(聚类生物标志物)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0055" y="4077335"/>
            <a:ext cx="5113020" cy="25209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差异表达基因(聚类生物标志物)</a:t>
            </a:r>
            <a:endParaRPr kumimoji="1" lang="en-US" altLang="zh-CN" sz="28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5370" y="1052830"/>
            <a:ext cx="6036945" cy="24936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370" y="3716655"/>
            <a:ext cx="7524750" cy="25812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14370" y="15210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Seurat对象基础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688686" y="88056"/>
            <a:ext cx="1652610" cy="26851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差异表达基因(聚类生物标志物)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35280" y="1340485"/>
            <a:ext cx="9403080" cy="13157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用于可视化标记表达式的工具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:VlnPlot()(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显示跨集群的表达式概率分布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和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FeaturePlot()(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在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tSNE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或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PCA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图上可视化特征表达式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是最常用的可视化。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自行探索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RidgePlot()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、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CellScatter()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和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DotPlot()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作为查看数据集的附加方法。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4515" y="1772920"/>
            <a:ext cx="3807460" cy="4032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560" y="2656205"/>
            <a:ext cx="6247130" cy="399288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176770" y="6309360"/>
            <a:ext cx="1007745" cy="215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差异表达基因(聚类生物标志物)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18465" y="2564765"/>
            <a:ext cx="4841875" cy="9112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也可以绘制原始计数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915" y="1308735"/>
            <a:ext cx="5734050" cy="800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975" y="2204720"/>
            <a:ext cx="6562090" cy="454342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361170" y="6381115"/>
            <a:ext cx="911225" cy="36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260" y="6309360"/>
            <a:ext cx="1019175" cy="1333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差异表达基因(聚类生物标志物)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18465" y="2564765"/>
            <a:ext cx="4841875" cy="91122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绘制每个基因的聚类图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3213100"/>
            <a:ext cx="5657850" cy="5924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b="-2052"/>
          <a:stretch>
            <a:fillRect/>
          </a:stretch>
        </p:blipFill>
        <p:spPr>
          <a:xfrm>
            <a:off x="5592445" y="1268730"/>
            <a:ext cx="6348730" cy="540067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200640" y="6165215"/>
            <a:ext cx="1531620" cy="438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2395" y="6231890"/>
            <a:ext cx="1209675" cy="37147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差异表达基因(聚类生物标志物)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35915" y="1844675"/>
            <a:ext cx="3782695" cy="16573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algn="l">
              <a:lnSpc>
                <a:spcPct val="150000"/>
              </a:lnSpc>
            </a:pP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DoHeatmap()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生成给定单元格和特征的表达式热图。在本例中，绘制每个集群的前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20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个标记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(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如果小于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20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，则绘制所有标记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)</a:t>
            </a: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。</a:t>
            </a:r>
            <a:endParaRPr kumimoji="1" lang="zh-CN" altLang="en-US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" y="3789045"/>
            <a:ext cx="4248150" cy="1209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b="12927"/>
          <a:stretch>
            <a:fillRect/>
          </a:stretch>
        </p:blipFill>
        <p:spPr>
          <a:xfrm>
            <a:off x="4872355" y="1028700"/>
            <a:ext cx="7019290" cy="506412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3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为聚类分配细胞类型</a:t>
            </a:r>
            <a:endParaRPr kumimoji="1" lang="zh-CN" altLang="en-US" sz="32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07670" y="1124585"/>
            <a:ext cx="11649710" cy="4959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p>
            <a:pPr algn="l">
              <a:lnSpc>
                <a:spcPct val="150000"/>
              </a:lnSpc>
            </a:pPr>
            <a:r>
              <a:rPr kumimoji="1" lang="zh-CN" altLang="en-US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使用规范的标记来轻松匹配已知细胞类型的无偏聚类</a:t>
            </a:r>
            <a:r>
              <a:rPr kumimoji="1" lang="en-US" altLang="zh-CN" b="1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Source Han Sans CN Bold" panose="020B0800000000000000" charset="-122"/>
              </a:rPr>
              <a:t>:</a:t>
            </a:r>
            <a:endParaRPr kumimoji="1" lang="en-US" altLang="zh-CN" b="1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Source Han Sans CN Bold" panose="020B08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265" y="3429000"/>
            <a:ext cx="3467100" cy="304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1620520"/>
            <a:ext cx="7600950" cy="162877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9768840" y="4725035"/>
            <a:ext cx="864235" cy="288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435" y="2174240"/>
            <a:ext cx="5563870" cy="39122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0848975" y="5589270"/>
            <a:ext cx="1151890" cy="360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30" y="6236970"/>
            <a:ext cx="5791200" cy="39497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341811" y="5358522"/>
            <a:ext cx="204912" cy="204912"/>
          </a:xfrm>
          <a:custGeom>
            <a:avLst/>
            <a:gdLst>
              <a:gd name="connsiteX0" fmla="*/ 666750 w 1333500"/>
              <a:gd name="connsiteY0" fmla="*/ 0 h 1333500"/>
              <a:gd name="connsiteX1" fmla="*/ 0 w 1333500"/>
              <a:gd name="connsiteY1" fmla="*/ 666750 h 1333500"/>
              <a:gd name="connsiteX2" fmla="*/ 666750 w 1333500"/>
              <a:gd name="connsiteY2" fmla="*/ 1333500 h 1333500"/>
              <a:gd name="connsiteX3" fmla="*/ 1333500 w 1333500"/>
              <a:gd name="connsiteY3" fmla="*/ 666750 h 1333500"/>
              <a:gd name="connsiteX4" fmla="*/ 666750 w 1333500"/>
              <a:gd name="connsiteY4" fmla="*/ 0 h 1333500"/>
              <a:gd name="connsiteX5" fmla="*/ 1088517 w 1333500"/>
              <a:gd name="connsiteY5" fmla="*/ 965263 h 1333500"/>
              <a:gd name="connsiteX6" fmla="*/ 723900 w 1333500"/>
              <a:gd name="connsiteY6" fmla="*/ 754571 h 1333500"/>
              <a:gd name="connsiteX7" fmla="*/ 578732 w 1333500"/>
              <a:gd name="connsiteY7" fmla="*/ 724872 h 1333500"/>
              <a:gd name="connsiteX8" fmla="*/ 608432 w 1333500"/>
              <a:gd name="connsiteY8" fmla="*/ 579704 h 1333500"/>
              <a:gd name="connsiteX9" fmla="*/ 617125 w 1333500"/>
              <a:gd name="connsiteY9" fmla="*/ 574548 h 1333500"/>
              <a:gd name="connsiteX10" fmla="*/ 617125 w 1333500"/>
              <a:gd name="connsiteY10" fmla="*/ 332232 h 1333500"/>
              <a:gd name="connsiteX11" fmla="*/ 664750 w 1333500"/>
              <a:gd name="connsiteY11" fmla="*/ 284607 h 1333500"/>
              <a:gd name="connsiteX12" fmla="*/ 712375 w 1333500"/>
              <a:gd name="connsiteY12" fmla="*/ 332232 h 1333500"/>
              <a:gd name="connsiteX13" fmla="*/ 712375 w 1333500"/>
              <a:gd name="connsiteY13" fmla="*/ 572453 h 1333500"/>
              <a:gd name="connsiteX14" fmla="*/ 771525 w 1333500"/>
              <a:gd name="connsiteY14" fmla="*/ 666750 h 1333500"/>
              <a:gd name="connsiteX15" fmla="*/ 768287 w 1333500"/>
              <a:gd name="connsiteY15" fmla="*/ 692372 h 1333500"/>
              <a:gd name="connsiteX16" fmla="*/ 1126617 w 1333500"/>
              <a:gd name="connsiteY16" fmla="*/ 899255 h 1333500"/>
              <a:gd name="connsiteX17" fmla="*/ 1140571 w 1333500"/>
              <a:gd name="connsiteY17" fmla="*/ 951309 h 1333500"/>
              <a:gd name="connsiteX18" fmla="*/ 1088517 w 1333500"/>
              <a:gd name="connsiteY18" fmla="*/ 965263 h 1333500"/>
            </a:gdLst>
            <a:ahLst/>
            <a:cxnLst/>
            <a:rect l="l" t="t" r="r" b="b"/>
            <a:pathLst>
              <a:path w="1333500" h="1333500">
                <a:moveTo>
                  <a:pt x="666750" y="0"/>
                </a:moveTo>
                <a:cubicBezTo>
                  <a:pt x="298514" y="0"/>
                  <a:pt x="0" y="298514"/>
                  <a:pt x="0" y="666750"/>
                </a:cubicBezTo>
                <a:cubicBezTo>
                  <a:pt x="0" y="1034987"/>
                  <a:pt x="298514" y="1333500"/>
                  <a:pt x="666750" y="1333500"/>
                </a:cubicBezTo>
                <a:cubicBezTo>
                  <a:pt x="1034987" y="1333500"/>
                  <a:pt x="1333500" y="1034987"/>
                  <a:pt x="1333500" y="666750"/>
                </a:cubicBezTo>
                <a:cubicBezTo>
                  <a:pt x="1333500" y="298514"/>
                  <a:pt x="1034987" y="0"/>
                  <a:pt x="666750" y="0"/>
                </a:cubicBezTo>
                <a:close/>
                <a:moveTo>
                  <a:pt x="1088517" y="965263"/>
                </a:moveTo>
                <a:lnTo>
                  <a:pt x="723900" y="754571"/>
                </a:lnTo>
                <a:cubicBezTo>
                  <a:pt x="675612" y="786456"/>
                  <a:pt x="610618" y="773160"/>
                  <a:pt x="578732" y="724872"/>
                </a:cubicBezTo>
                <a:cubicBezTo>
                  <a:pt x="546847" y="676583"/>
                  <a:pt x="560144" y="611590"/>
                  <a:pt x="608432" y="579704"/>
                </a:cubicBezTo>
                <a:cubicBezTo>
                  <a:pt x="611245" y="577847"/>
                  <a:pt x="614146" y="576125"/>
                  <a:pt x="617125" y="574548"/>
                </a:cubicBezTo>
                <a:lnTo>
                  <a:pt x="617125" y="332232"/>
                </a:lnTo>
                <a:cubicBezTo>
                  <a:pt x="617125" y="305930"/>
                  <a:pt x="638447" y="284607"/>
                  <a:pt x="664750" y="284607"/>
                </a:cubicBezTo>
                <a:cubicBezTo>
                  <a:pt x="691052" y="284607"/>
                  <a:pt x="712375" y="305930"/>
                  <a:pt x="712375" y="332232"/>
                </a:cubicBezTo>
                <a:lnTo>
                  <a:pt x="712375" y="572453"/>
                </a:lnTo>
                <a:cubicBezTo>
                  <a:pt x="748539" y="589946"/>
                  <a:pt x="771516" y="626577"/>
                  <a:pt x="771525" y="666750"/>
                </a:cubicBezTo>
                <a:cubicBezTo>
                  <a:pt x="771475" y="675389"/>
                  <a:pt x="770388" y="683992"/>
                  <a:pt x="768287" y="692372"/>
                </a:cubicBezTo>
                <a:lnTo>
                  <a:pt x="1126617" y="899255"/>
                </a:lnTo>
                <a:cubicBezTo>
                  <a:pt x="1144848" y="909777"/>
                  <a:pt x="1151096" y="933081"/>
                  <a:pt x="1140571" y="951309"/>
                </a:cubicBezTo>
                <a:cubicBezTo>
                  <a:pt x="1130046" y="969540"/>
                  <a:pt x="1106748" y="975789"/>
                  <a:pt x="1088517" y="96526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H="1">
            <a:off x="617912" y="1907058"/>
            <a:ext cx="2369842" cy="595799"/>
          </a:xfrm>
          <a:prstGeom prst="parallelogram">
            <a:avLst/>
          </a:prstGeom>
          <a:gradFill>
            <a:gsLst>
              <a:gs pos="2500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51105" y="1866900"/>
            <a:ext cx="1536318" cy="6629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9CA3D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2025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H="1">
            <a:off x="8187018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8591209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2876303">
            <a:off x="11779825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495343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2876303">
            <a:off x="11779825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802367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6200000" flipV="1">
            <a:off x="802367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783919">
            <a:off x="-17609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19816081" flipV="1">
            <a:off x="-17609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02642" y="2653690"/>
            <a:ext cx="6928019" cy="21374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Thanks!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>
          <a:xfrm>
            <a:off x="792480" y="1124585"/>
            <a:ext cx="3241040" cy="50736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读取10X数据</a:t>
            </a:r>
            <a:endParaRPr kumimoji="1" lang="en-US" altLang="zh-CN" sz="2400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Seurat对象创建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67715" y="1783715"/>
            <a:ext cx="95135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#</a:t>
            </a:r>
            <a:r>
              <a:rPr lang="zh-CN" altLang="en-US"/>
              <a:t>加载需要的</a:t>
            </a:r>
            <a:r>
              <a:rPr lang="en-US" altLang="zh-CN"/>
              <a:t>R</a:t>
            </a:r>
            <a:r>
              <a:rPr lang="zh-CN" altLang="en-US"/>
              <a:t>包和示例数据集，以</a:t>
            </a:r>
            <a:r>
              <a:rPr lang="en-US" altLang="zh-CN"/>
              <a:t>GSE234527</a:t>
            </a:r>
            <a:r>
              <a:rPr lang="zh-CN" altLang="en-US"/>
              <a:t>为例。</a:t>
            </a:r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470" y="2204720"/>
            <a:ext cx="5505450" cy="370522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1945" y="3284855"/>
            <a:ext cx="5219700" cy="9810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"/>
          <p:cNvSpPr txBox="1"/>
          <p:nvPr/>
        </p:nvSpPr>
        <p:spPr>
          <a:xfrm>
            <a:off x="767715" y="908685"/>
            <a:ext cx="10118090" cy="4483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得到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seurat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结构后，我们可以依次看看里面包含了哪些内容。初始化的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Seurat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对象内部结构中有很多列表为空，如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images</a:t>
            </a:r>
            <a:r>
              <a:rPr kumimoji="1" lang="zh-CN" altLang="en-US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tools</a:t>
            </a:r>
            <a:endParaRPr kumimoji="1" lang="en-US" altLang="zh-CN" sz="140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Seurat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数据存储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结构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rcRect b="1966"/>
          <a:stretch>
            <a:fillRect/>
          </a:stretch>
        </p:blipFill>
        <p:spPr>
          <a:xfrm>
            <a:off x="695325" y="1268730"/>
            <a:ext cx="6181725" cy="544512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7636510" y="1582420"/>
            <a:ext cx="4148455" cy="21856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Assay Object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lang="en-US" altLang="zh-CN" sz="16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一个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Seurat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对象可以包括多个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assay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对象，但是在某个时刻，只有一个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assay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对象是默认激活的。</a:t>
            </a:r>
            <a:endParaRPr lang="zh-CN" altLang="en-US" sz="16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可以通过函数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1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active.assay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查询当前默认激活的是哪个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assay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对象。也可以用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DefaultAssay 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来设置默认的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assay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。目前默认都是</a:t>
            </a:r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“RNA”</a:t>
            </a:r>
            <a:endParaRPr lang="en-US" altLang="zh-CN" sz="16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/>
          </a:p>
          <a:p>
            <a:endParaRPr lang="en-US" altLang="zh-CN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rcRect r="39002"/>
          <a:stretch>
            <a:fillRect/>
          </a:stretch>
        </p:blipFill>
        <p:spPr>
          <a:xfrm>
            <a:off x="7464425" y="3932555"/>
            <a:ext cx="4680585" cy="21990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Seurat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数据存储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结构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623570" y="1124585"/>
            <a:ext cx="4148455" cy="3829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Assay Object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又包含很多部分</a:t>
            </a:r>
            <a:endParaRPr lang="en-US" altLang="zh-CN"/>
          </a:p>
          <a:p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715" y="1507490"/>
            <a:ext cx="4269105" cy="1727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50570" y="3500755"/>
            <a:ext cx="4148455" cy="5892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counts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：保存的是未经处理的原始数据，适合存放稀疏矩阵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r="39032" b="18995"/>
          <a:stretch>
            <a:fillRect/>
          </a:stretch>
        </p:blipFill>
        <p:spPr>
          <a:xfrm>
            <a:off x="750570" y="4220845"/>
            <a:ext cx="5400675" cy="19443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168390" y="548640"/>
            <a:ext cx="54965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2、data： 原始数据经过标准化后，会存放在@data中，和    counts 一样也是一个特殊的 Matrix 对象</a:t>
            </a:r>
            <a:endParaRPr lang="en-US" altLang="zh-CN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11900" y="3500755"/>
            <a:ext cx="53822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3、scale.data： 当数据进行scale后，存放在名为scale.data中,标准化了，很明显有正负</a:t>
            </a:r>
            <a:endParaRPr lang="en-US" altLang="zh-CN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endParaRPr lang="en-US" altLang="zh-CN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r="11043"/>
          <a:stretch>
            <a:fillRect/>
          </a:stretch>
        </p:blipFill>
        <p:spPr>
          <a:xfrm>
            <a:off x="6303010" y="1412240"/>
            <a:ext cx="5688330" cy="19431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8435" y="4149090"/>
            <a:ext cx="4505325" cy="19907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Seurat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数据存储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结构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99110" y="1124585"/>
            <a:ext cx="7479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var.features： 是一个普通的向量，里面存放的是高表达变异的基因名。</a:t>
            </a:r>
            <a:endParaRPr lang="en-US" altLang="zh-CN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可以用函数VaribleFeatures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（）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来获得这个向量。</a:t>
            </a:r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815" y="1988820"/>
            <a:ext cx="10601325" cy="111442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23570" y="3284855"/>
            <a:ext cx="10253980" cy="1021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meta.data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：是一个用来对所有细胞做注释的数据框。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每一行代表一个细胞，每一列代表细胞的属性。当需要根据细胞的属性和类型对细胞进行筛选的时候，经常会用到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meta.data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。当然也可以把新分析得到的结果，添加到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meta.data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中。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rcRect t="3038"/>
          <a:stretch>
            <a:fillRect/>
          </a:stretch>
        </p:blipFill>
        <p:spPr>
          <a:xfrm>
            <a:off x="792480" y="4220845"/>
            <a:ext cx="6353175" cy="22904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/>
          <p:nvPr/>
        </p:nvSpPr>
        <p:spPr>
          <a:xfrm>
            <a:off x="792557" y="505118"/>
            <a:ext cx="10858500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Seurat</a:t>
            </a:r>
            <a:r>
              <a:rPr kumimoji="1" lang="zh-CN" altLang="en-US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数据存储</a:t>
            </a: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结构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0" y="481013"/>
            <a:ext cx="499353" cy="54768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79425" y="1158240"/>
            <a:ext cx="561657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active.ident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：细胞的类型，在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Seurat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对象中，细胞可能有好几种不同方法注释的类型，但是在某一时刻，只有一种细胞类型是默认激活的。可以用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active.ident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来查询当前默认的细胞类型是什么。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28435" y="1098550"/>
            <a:ext cx="538226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reduction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：和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assay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一样，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reduction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返回的也是一个列表。里面包含的是一个或多个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DimReduc object 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对象。</a:t>
            </a:r>
            <a:endParaRPr lang="en-US" altLang="zh-CN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每个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DimReduc object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对象对应的是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assay 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对象进行某种降维分析后得到的结果。降维也就是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PCA 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tsne 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umap 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三种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600190" y="3860800"/>
            <a:ext cx="52012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、Commands：一个列表，里面保存的是workflow中每个步骤所使用的命令和参数,还有命令执行的日期和时间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9425" y="2420620"/>
            <a:ext cx="5518785" cy="42240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2505" r="3642"/>
          <a:stretch>
            <a:fillRect/>
          </a:stretch>
        </p:blipFill>
        <p:spPr>
          <a:xfrm>
            <a:off x="6600190" y="2420620"/>
            <a:ext cx="5400675" cy="12363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335" y="4444365"/>
            <a:ext cx="5147310" cy="21094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14370" y="15210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单细胞数据质控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688686" y="88056"/>
            <a:ext cx="1652610" cy="26851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43.5534645669291,&quot;left&quot;:203.6112598425196,&quot;top&quot;:210.46622047244097,&quot;width&quot;:342.43511811023654}"/>
</p:tagLst>
</file>

<file path=ppt/tags/tag2.xml><?xml version="1.0" encoding="utf-8"?>
<p:tagLst xmlns:p="http://schemas.openxmlformats.org/presentationml/2006/main">
  <p:tag name="KSO_WM_DIAGRAM_VIRTUALLY_FRAME" val="{&quot;height&quot;:243.5534645669291,&quot;left&quot;:203.6112598425196,&quot;top&quot;:210.46622047244097,&quot;width&quot;:342.43511811023654}"/>
</p:tagLst>
</file>

<file path=ppt/tags/tag3.xml><?xml version="1.0" encoding="utf-8"?>
<p:tagLst xmlns:p="http://schemas.openxmlformats.org/presentationml/2006/main">
  <p:tag name="KSO_WM_DIAGRAM_VIRTUALLY_FRAME" val="{&quot;height&quot;:243.5534645669291,&quot;left&quot;:203.6112598425196,&quot;top&quot;:210.46622047244097,&quot;width&quot;:342.43511811023654}"/>
</p:tagLst>
</file>

<file path=ppt/tags/tag4.xml><?xml version="1.0" encoding="utf-8"?>
<p:tagLst xmlns:p="http://schemas.openxmlformats.org/presentationml/2006/main">
  <p:tag name="KSO_WM_DIAGRAM_VIRTUALLY_FRAME" val="{&quot;height&quot;:243.5534645669291,&quot;left&quot;:203.6112598425196,&quot;top&quot;:210.46622047244097,&quot;width&quot;:342.43511811023654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4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5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6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7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8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9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2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24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5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27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28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29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30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3543</Words>
  <Application>WPS 演示</Application>
  <PresentationFormat/>
  <Paragraphs>204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27</vt:i4>
      </vt:variant>
      <vt:variant>
        <vt:lpstr>幻灯片标题</vt:lpstr>
      </vt:variant>
      <vt:variant>
        <vt:i4>35</vt:i4>
      </vt:variant>
    </vt:vector>
  </HeadingPairs>
  <TitlesOfParts>
    <vt:vector size="72" baseType="lpstr">
      <vt:lpstr>Arial</vt:lpstr>
      <vt:lpstr>宋体</vt:lpstr>
      <vt:lpstr>Wingdings</vt:lpstr>
      <vt:lpstr>Source Han Sans CN Bold</vt:lpstr>
      <vt:lpstr>Source Han Sans</vt:lpstr>
      <vt:lpstr>Wingdings</vt:lpstr>
      <vt:lpstr>等线</vt:lpstr>
      <vt:lpstr>微软雅黑</vt:lpstr>
      <vt:lpstr>Arial Unicode MS</vt:lpstr>
      <vt:lpstr>Calibri</vt:lpstr>
      <vt:lpstr>Office 主题​​</vt:lpstr>
      <vt:lpstr>1_Office 主题​​</vt:lpstr>
      <vt:lpstr>2_Office 主题​​</vt:lpstr>
      <vt:lpstr>3_Office 主题​​</vt:lpstr>
      <vt:lpstr>4_Office 主题​​</vt:lpstr>
      <vt:lpstr>5_Office 主题​​</vt:lpstr>
      <vt:lpstr>6_Office 主题​​</vt:lpstr>
      <vt:lpstr>7_Office 主题​​</vt:lpstr>
      <vt:lpstr>8_Office 主题​​</vt:lpstr>
      <vt:lpstr>9_Office 主题​​</vt:lpstr>
      <vt:lpstr>11_Office 主题​​</vt:lpstr>
      <vt:lpstr>12_Office 主题​​</vt:lpstr>
      <vt:lpstr>13_Office 主题​​</vt:lpstr>
      <vt:lpstr>14_Office 主题​​</vt:lpstr>
      <vt:lpstr>15_Office 主题​​</vt:lpstr>
      <vt:lpstr>16_Office 主题​​</vt:lpstr>
      <vt:lpstr>17_Office 主题​​</vt:lpstr>
      <vt:lpstr>18_Office 主题​​</vt:lpstr>
      <vt:lpstr>19_Office 主题​​</vt:lpstr>
      <vt:lpstr>22_Office 主题​​</vt:lpstr>
      <vt:lpstr>23_Office 主题​​</vt:lpstr>
      <vt:lpstr>24_Office 主题​​</vt:lpstr>
      <vt:lpstr>25_Office 主题​​</vt:lpstr>
      <vt:lpstr>27_Office 主题​​</vt:lpstr>
      <vt:lpstr>28_Office 主题​​</vt:lpstr>
      <vt:lpstr>29_Office 主题​​</vt:lpstr>
      <vt:lpstr>30_Office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湫</cp:lastModifiedBy>
  <cp:revision>5</cp:revision>
  <dcterms:created xsi:type="dcterms:W3CDTF">2025-02-28T08:28:00Z</dcterms:created>
  <dcterms:modified xsi:type="dcterms:W3CDTF">2025-03-17T08:06:08Z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D97AFA0502634BB39CCBF708F8E8EAB8_12</vt:lpwstr>
  </property>
  <property fmtid="{D5CDD505-2E9C-101B-9397-08002B2CF9AE}" pid="3" name="KSOProductBuildVer">
    <vt:lpwstr>2052-12.1.0.20305</vt:lpwstr>
  </property>
</Properties>
</file>