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60" r:id="rId3"/>
    <p:sldId id="261" r:id="rId4"/>
    <p:sldId id="262" r:id="rId5"/>
    <p:sldId id="263" r:id="rId6"/>
    <p:sldId id="265" r:id="rId7"/>
    <p:sldId id="266" r:id="rId8"/>
    <p:sldId id="267" r:id="rId9"/>
    <p:sldId id="264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12" y="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2025/4/17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1693833" y="1772967"/>
            <a:ext cx="9049385" cy="108458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zh-CN" altLang="en-US" sz="40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rPr>
              <a:t>单细胞</a:t>
            </a:r>
            <a:r>
              <a:rPr kumimoji="1" lang="en-US" altLang="zh-CN" sz="40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rPr>
              <a:t>ATAC</a:t>
            </a:r>
            <a:r>
              <a:rPr kumimoji="1" lang="zh-CN" altLang="en-US" sz="40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rPr>
              <a:t>模块 </a:t>
            </a:r>
            <a:r>
              <a:rPr kumimoji="1" lang="en-US" altLang="zh-CN" sz="40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rPr>
              <a:t>— 2.</a:t>
            </a:r>
            <a:r>
              <a:rPr kumimoji="1" lang="zh-CN" altLang="en-US" sz="40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rPr>
              <a:t>数据质量控制</a:t>
            </a: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488581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为什么需要进行质量控制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81330" y="1268730"/>
            <a:ext cx="8196524" cy="4854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核心目标</a:t>
            </a:r>
            <a:br>
              <a:rPr lang="zh-CN" altLang="en-US" sz="1600" dirty="0"/>
            </a:b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确保数据可靠性，排除技术噪声和低质量细胞，提升后续分析的准确性</a:t>
            </a:r>
            <a:endParaRPr lang="en-US" altLang="zh-CN" sz="1600" b="0" i="0" dirty="0">
              <a:solidFill>
                <a:srgbClr val="404040"/>
              </a:solidFill>
              <a:effectLst/>
              <a:latin typeface="Inter"/>
            </a:endParaRPr>
          </a:p>
          <a:p>
            <a:pPr>
              <a:lnSpc>
                <a:spcPct val="150000"/>
              </a:lnSpc>
            </a:pPr>
            <a:endParaRPr lang="en-US" altLang="zh-CN" sz="1600" u="sng" dirty="0">
              <a:solidFill>
                <a:srgbClr val="404040"/>
              </a:solidFill>
              <a:latin typeface="Inter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质量控制的重要性</a:t>
            </a:r>
          </a:p>
          <a:p>
            <a:pPr algn="l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实验噪声过滤</a:t>
            </a:r>
            <a:endParaRPr lang="zh-CN" altLang="en-US" sz="1600" b="0" i="0" dirty="0">
              <a:solidFill>
                <a:srgbClr val="404040"/>
              </a:solidFill>
              <a:effectLst/>
              <a:latin typeface="Inter"/>
            </a:endParaRPr>
          </a:p>
          <a:p>
            <a:pPr marL="742950" lvl="1" indent="-285750" algn="l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低质量细胞：破裂细胞释放的游离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DNA</a:t>
            </a: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、死细胞背景信号</a:t>
            </a:r>
          </a:p>
          <a:p>
            <a:pPr marL="742950" lvl="1" indent="-285750" algn="l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技术偏差：文库制备效率低、测序深度不均</a:t>
            </a:r>
          </a:p>
          <a:p>
            <a:pPr algn="l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生物学信号保护</a:t>
            </a:r>
            <a:endParaRPr lang="zh-CN" altLang="en-US" sz="1600" b="0" i="0" dirty="0">
              <a:solidFill>
                <a:srgbClr val="404040"/>
              </a:solidFill>
              <a:effectLst/>
              <a:latin typeface="Inter"/>
            </a:endParaRPr>
          </a:p>
          <a:p>
            <a:pPr marL="742950" lvl="1" indent="-285750" algn="l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保留真实的染色质开放区域特征</a:t>
            </a:r>
          </a:p>
          <a:p>
            <a:pPr marL="742950" lvl="1" indent="-285750" algn="l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避免混杂信号干扰聚类和差异分析</a:t>
            </a:r>
          </a:p>
          <a:p>
            <a:pPr algn="l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标准化分析前提</a:t>
            </a:r>
            <a:endParaRPr lang="zh-CN" altLang="en-US" sz="1600" b="0" i="0" dirty="0">
              <a:solidFill>
                <a:srgbClr val="404040"/>
              </a:solidFill>
              <a:effectLst/>
              <a:latin typeface="Inter"/>
            </a:endParaRPr>
          </a:p>
          <a:p>
            <a:pPr marL="742950" lvl="1" indent="-285750" algn="l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确保跨样本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/</a:t>
            </a: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批次数据可比性</a:t>
            </a:r>
          </a:p>
          <a:p>
            <a:pPr marL="742950" lvl="1" indent="-285750" algn="l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为降维、聚类、可视化提供干净输入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488581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质控指标有哪些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25D6D64-35CF-FB33-3A35-AF27C55C67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7184" y="1094110"/>
            <a:ext cx="7546010" cy="566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271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5638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使用</a:t>
            </a:r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Signac R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包中的函数计算上述质控指标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4F869531-C5CB-5EF5-E5A3-7798D5C089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100" y="1772374"/>
            <a:ext cx="99822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71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488581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确定质控指标</a:t>
            </a:r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endParaRPr lang="zh-CN" altLang="en-US" sz="2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6600" y="1080542"/>
            <a:ext cx="9585010" cy="792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l">
              <a:lnSpc>
                <a:spcPct val="150000"/>
              </a:lnSpc>
            </a:pP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根据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metadata</a:t>
            </a: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中变量之间的关系可以使用该函数进行可视化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,</a:t>
            </a: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用于快速找到不同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QC</a:t>
            </a: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的合适的阈值</a:t>
            </a:r>
            <a:endParaRPr lang="en-US" altLang="zh-CN" sz="1600" b="0" i="0" dirty="0">
              <a:solidFill>
                <a:srgbClr val="404040"/>
              </a:solidFill>
              <a:effectLst/>
              <a:latin typeface="Inter"/>
            </a:endParaRPr>
          </a:p>
          <a:p>
            <a:pPr lvl="1" algn="l">
              <a:lnSpc>
                <a:spcPct val="150000"/>
              </a:lnSpc>
            </a:pP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DensityScatter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(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pbmc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, x = '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nCount_peaks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', y = '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TSS.enrichment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', 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log_x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 = TRUE, quantiles = TRUE)</a:t>
            </a:r>
            <a:endParaRPr lang="zh-CN" altLang="en-US" sz="1600" b="0" i="0" dirty="0">
              <a:solidFill>
                <a:srgbClr val="404040"/>
              </a:solidFill>
              <a:effectLst/>
              <a:latin typeface="Inter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388A80D-DDA5-E91A-EEFA-3F4344B0FC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0395" y="1902258"/>
            <a:ext cx="56959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800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488581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确定质控指标</a:t>
            </a:r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endParaRPr lang="zh-CN" altLang="en-US" sz="2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0275" y="1094110"/>
            <a:ext cx="9585010" cy="792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l">
              <a:lnSpc>
                <a:spcPct val="150000"/>
              </a:lnSpc>
            </a:pP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pbmc$high.tss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 &lt;- 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ifelse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(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pbmc$TSS.enrichment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 &gt; 3, 'High', 'Low')</a:t>
            </a:r>
          </a:p>
          <a:p>
            <a:pPr lvl="1" algn="l">
              <a:lnSpc>
                <a:spcPct val="150000"/>
              </a:lnSpc>
            </a:pP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TSSPlot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(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pbmc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, group.by = '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high.tss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') + 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NoLegend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()</a:t>
            </a:r>
            <a:endParaRPr lang="zh-CN" altLang="en-US" sz="1600" b="0" i="0" dirty="0">
              <a:solidFill>
                <a:srgbClr val="404040"/>
              </a:solidFill>
              <a:effectLst/>
              <a:latin typeface="Inter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C592EA65-3CDB-5A6F-7E76-167E4F1761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9409" y="1881104"/>
            <a:ext cx="56864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2125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488581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确定质控指标</a:t>
            </a:r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endParaRPr lang="zh-CN" altLang="en-US" sz="2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0275" y="1094110"/>
            <a:ext cx="8028530" cy="792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l">
              <a:lnSpc>
                <a:spcPct val="150000"/>
              </a:lnSpc>
            </a:pP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pbmc$nucleosome_group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 &lt;- 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ifelse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(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pbmc$nucleosome_signal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 &gt; 4, 'NS &gt; 4', 'NS &lt; 4’)</a:t>
            </a:r>
          </a:p>
          <a:p>
            <a:pPr lvl="1" algn="l">
              <a:lnSpc>
                <a:spcPct val="150000"/>
              </a:lnSpc>
            </a:pP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FragmentHistogram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(object = 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pbmc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, group.by = '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nucleosome_group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')</a:t>
            </a:r>
            <a:endParaRPr lang="zh-CN" altLang="en-US" sz="1600" b="0" i="0" dirty="0">
              <a:solidFill>
                <a:srgbClr val="404040"/>
              </a:solidFill>
              <a:effectLst/>
              <a:latin typeface="Inter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0D2E1F2-E96F-5CB7-14CB-C1181C3166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0475" y="1844427"/>
            <a:ext cx="53721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112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488581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确定质控指标</a:t>
            </a:r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endParaRPr lang="zh-CN" altLang="en-US" sz="2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0275" y="1094110"/>
            <a:ext cx="8028530" cy="792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l">
              <a:lnSpc>
                <a:spcPct val="150000"/>
              </a:lnSpc>
            </a:pP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VlnPlot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(  object = 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pbmc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,  features = c('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nCount_peaks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', '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TSS.enrichment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', '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blacklist_ratio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', '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nucleosome_signal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', '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pct_reads_in_peaks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'),  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pt.size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 = 0.1,  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ncol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 = 5)</a:t>
            </a:r>
            <a:endParaRPr lang="zh-CN" altLang="en-US" sz="1600" b="0" i="0" dirty="0">
              <a:solidFill>
                <a:srgbClr val="404040"/>
              </a:solidFill>
              <a:effectLst/>
              <a:latin typeface="Inter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421A3B1D-6067-134A-8D7D-62257C3052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775" y="2061511"/>
            <a:ext cx="9537228" cy="446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005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488581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按照特定参数进行质量控制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18843" y="2430638"/>
            <a:ext cx="3503782" cy="3747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i="0" dirty="0">
                <a:solidFill>
                  <a:srgbClr val="404040"/>
                </a:solidFill>
                <a:effectLst/>
                <a:latin typeface="Inter"/>
              </a:rPr>
              <a:t>质控代码：</a:t>
            </a:r>
            <a:endParaRPr lang="en-US" altLang="zh-CN" sz="1600" i="0" dirty="0">
              <a:solidFill>
                <a:srgbClr val="404040"/>
              </a:solidFill>
              <a:effectLst/>
              <a:latin typeface="Inter"/>
            </a:endParaRPr>
          </a:p>
          <a:p>
            <a:pPr>
              <a:lnSpc>
                <a:spcPct val="150000"/>
              </a:lnSpc>
            </a:pPr>
            <a:r>
              <a:rPr lang="en-US" altLang="zh-CN" sz="1600" i="0" dirty="0" err="1">
                <a:solidFill>
                  <a:srgbClr val="404040"/>
                </a:solidFill>
                <a:effectLst/>
                <a:latin typeface="Inter"/>
              </a:rPr>
              <a:t>pbmc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 &lt;- subset( </a:t>
            </a:r>
            <a:endParaRPr lang="zh-CN" altLang="en-US" sz="1600" i="0" dirty="0">
              <a:solidFill>
                <a:srgbClr val="404040"/>
              </a:solidFill>
              <a:effectLst/>
              <a:latin typeface="Inter"/>
            </a:endParaRPr>
          </a:p>
          <a:p>
            <a:pPr>
              <a:lnSpc>
                <a:spcPct val="150000"/>
              </a:lnSpc>
            </a:pPr>
            <a:r>
              <a:rPr lang="zh-CN" altLang="en-US" sz="1600" i="0" dirty="0">
                <a:solidFill>
                  <a:srgbClr val="404040"/>
                </a:solidFill>
                <a:effectLst/>
                <a:latin typeface="Inter"/>
              </a:rPr>
              <a:t>  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x = </a:t>
            </a:r>
            <a:r>
              <a:rPr lang="en-US" altLang="zh-CN" sz="1600" i="0" dirty="0" err="1">
                <a:solidFill>
                  <a:srgbClr val="404040"/>
                </a:solidFill>
                <a:effectLst/>
                <a:latin typeface="Inter"/>
              </a:rPr>
              <a:t>pbmc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  subset = </a:t>
            </a:r>
            <a:r>
              <a:rPr lang="en-US" altLang="zh-CN" sz="1600" i="0" dirty="0" err="1">
                <a:solidFill>
                  <a:srgbClr val="404040"/>
                </a:solidFill>
                <a:effectLst/>
                <a:latin typeface="Inter"/>
              </a:rPr>
              <a:t>nCount_peaks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 &gt; 3000 &amp;</a:t>
            </a:r>
          </a:p>
          <a:p>
            <a:pPr>
              <a:lnSpc>
                <a:spcPct val="150000"/>
              </a:lnSpc>
            </a:pP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    </a:t>
            </a:r>
            <a:r>
              <a:rPr lang="en-US" altLang="zh-CN" sz="1600" i="0" dirty="0" err="1">
                <a:solidFill>
                  <a:srgbClr val="404040"/>
                </a:solidFill>
                <a:effectLst/>
                <a:latin typeface="Inter"/>
              </a:rPr>
              <a:t>nCount_peaks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 &lt; 30000 &amp;</a:t>
            </a:r>
          </a:p>
          <a:p>
            <a:pPr>
              <a:lnSpc>
                <a:spcPct val="150000"/>
              </a:lnSpc>
            </a:pP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    </a:t>
            </a:r>
            <a:r>
              <a:rPr lang="en-US" altLang="zh-CN" sz="1600" i="0" dirty="0" err="1">
                <a:solidFill>
                  <a:srgbClr val="404040"/>
                </a:solidFill>
                <a:effectLst/>
                <a:latin typeface="Inter"/>
              </a:rPr>
              <a:t>pct_reads_in_peaks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 &gt; 15 &amp;</a:t>
            </a:r>
          </a:p>
          <a:p>
            <a:pPr>
              <a:lnSpc>
                <a:spcPct val="150000"/>
              </a:lnSpc>
            </a:pP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    </a:t>
            </a:r>
            <a:r>
              <a:rPr lang="en-US" altLang="zh-CN" sz="1600" i="0" dirty="0" err="1">
                <a:solidFill>
                  <a:srgbClr val="404040"/>
                </a:solidFill>
                <a:effectLst/>
                <a:latin typeface="Inter"/>
              </a:rPr>
              <a:t>blacklist_ratio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 &lt; 0.05 &amp;</a:t>
            </a:r>
          </a:p>
          <a:p>
            <a:pPr>
              <a:lnSpc>
                <a:spcPct val="150000"/>
              </a:lnSpc>
            </a:pP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    </a:t>
            </a:r>
            <a:r>
              <a:rPr lang="en-US" altLang="zh-CN" sz="1600" i="0" dirty="0" err="1">
                <a:solidFill>
                  <a:srgbClr val="404040"/>
                </a:solidFill>
                <a:effectLst/>
                <a:latin typeface="Inter"/>
              </a:rPr>
              <a:t>nucleosome_signal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 &lt; 4 &amp;</a:t>
            </a:r>
          </a:p>
          <a:p>
            <a:pPr>
              <a:lnSpc>
                <a:spcPct val="150000"/>
              </a:lnSpc>
            </a:pP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    </a:t>
            </a:r>
            <a:r>
              <a:rPr lang="en-US" altLang="zh-CN" sz="1600" i="0" dirty="0" err="1">
                <a:solidFill>
                  <a:srgbClr val="404040"/>
                </a:solidFill>
                <a:effectLst/>
                <a:latin typeface="Inter"/>
              </a:rPr>
              <a:t>TSS.enrichment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 &gt; 3</a:t>
            </a:r>
          </a:p>
          <a:p>
            <a:pPr>
              <a:lnSpc>
                <a:spcPct val="150000"/>
              </a:lnSpc>
            </a:pP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)</a:t>
            </a:r>
            <a:endParaRPr lang="zh-CN" altLang="en-US" sz="1600" i="0" dirty="0">
              <a:solidFill>
                <a:srgbClr val="404040"/>
              </a:solidFill>
              <a:effectLst/>
              <a:latin typeface="Inter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FAE9EE-9498-1EC0-4159-713AD4EAEAAA}"/>
              </a:ext>
            </a:extLst>
          </p:cNvPr>
          <p:cNvSpPr txBox="1"/>
          <p:nvPr/>
        </p:nvSpPr>
        <p:spPr>
          <a:xfrm>
            <a:off x="1436323" y="1268730"/>
            <a:ext cx="7050309" cy="87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00">
              <a:lnSpc>
                <a:spcPct val="150000"/>
              </a:lnSpc>
            </a:pPr>
            <a:r>
              <a:rPr lang="zh-CN" altLang="en-US" dirty="0"/>
              <a:t>参数阈值的来源可以根据官网推荐、已发表文献、或者通过自己绘制参数的分布图来自己确定。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764046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393</Words>
  <Application>Microsoft Office PowerPoint</Application>
  <PresentationFormat>宽屏</PresentationFormat>
  <Paragraphs>39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Inter</vt:lpstr>
      <vt:lpstr>微软雅黑</vt:lpstr>
      <vt:lpstr>Arial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荣凯 吕</cp:lastModifiedBy>
  <cp:revision>160</cp:revision>
  <dcterms:created xsi:type="dcterms:W3CDTF">2019-06-19T02:08:00Z</dcterms:created>
  <dcterms:modified xsi:type="dcterms:W3CDTF">2025-04-17T11:00:34Z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12079067DF084F67B6B526493E2018BA_11</vt:lpwstr>
  </property>
</Properties>
</file>