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60" r:id="rId3"/>
    <p:sldId id="261" r:id="rId4"/>
    <p:sldId id="262" r:id="rId5"/>
    <p:sldId id="263" r:id="rId6"/>
    <p:sldId id="264" r:id="rId7"/>
    <p:sldId id="265" r:id="rId8"/>
    <p:sldId id="266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0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435051" y="2235421"/>
            <a:ext cx="11321897" cy="108458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r>
              <a:rPr kumimoji="1" lang="zh-CN" altLang="en-US" sz="40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rPr>
              <a:t>单细胞</a:t>
            </a:r>
            <a:r>
              <a:rPr kumimoji="1" lang="en-US" altLang="zh-CN" sz="40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rPr>
              <a:t>ATAC</a:t>
            </a:r>
            <a:r>
              <a:rPr kumimoji="1" lang="zh-CN" altLang="en-US" sz="40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rPr>
              <a:t>模块 </a:t>
            </a:r>
            <a:r>
              <a:rPr kumimoji="1" lang="en-US" altLang="zh-CN" sz="40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rPr>
              <a:t>— 3.</a:t>
            </a:r>
            <a:r>
              <a:rPr kumimoji="1" lang="zh-CN" altLang="en-US" sz="4000" b="1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Source Han Sans CN Bold" panose="020B0800000000000000" charset="-122"/>
              </a:rPr>
              <a:t>降维聚类计算基因活性矩阵</a:t>
            </a: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488581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背景与目标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83843" y="1400175"/>
            <a:ext cx="10428732" cy="3002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为什么需要降维聚类？</a:t>
            </a:r>
            <a:endParaRPr lang="en-US" altLang="zh-CN" sz="1600" b="1" i="0" dirty="0">
              <a:solidFill>
                <a:srgbClr val="404040"/>
              </a:solidFill>
              <a:effectLst/>
              <a:latin typeface="Inter"/>
            </a:endParaRPr>
          </a:p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高维挑战</a:t>
            </a: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：单细胞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ATAC</a:t>
            </a: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数据包含数万至数十万个开放区域（特征），直接分析计算复杂、噪声显著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生物学需求</a:t>
            </a: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：识别细胞亚群（如免疫细胞类型、发育阶段），揭示染色质开放模式的异质性</a:t>
            </a:r>
          </a:p>
          <a:p>
            <a:pPr>
              <a:lnSpc>
                <a:spcPct val="150000"/>
              </a:lnSpc>
            </a:pPr>
            <a:endParaRPr lang="en-US" altLang="zh-CN" sz="1600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基因活性矩阵的作用</a:t>
            </a:r>
            <a:endParaRPr lang="zh-CN" altLang="en-US" sz="1600" b="0" i="0" dirty="0">
              <a:solidFill>
                <a:srgbClr val="404040"/>
              </a:solidFill>
              <a:effectLst/>
              <a:latin typeface="Inter"/>
            </a:endParaRPr>
          </a:p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功能关联</a:t>
            </a: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：将染色质开放信号映射到基因活性评分，链接表观组与转录调控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跨模态整合</a:t>
            </a: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：支持与单细胞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RNA-seq</a:t>
            </a: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数据联合分析（如多组学对齐）</a:t>
            </a:r>
          </a:p>
          <a:p>
            <a:pPr>
              <a:lnSpc>
                <a:spcPct val="150000"/>
              </a:lnSpc>
            </a:pPr>
            <a:endParaRPr lang="zh-CN" altLang="en-US" sz="1600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804D45E-4416-5516-2881-C51922B5DB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7581" y="4227282"/>
            <a:ext cx="9667875" cy="21717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488581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数据标准化（</a:t>
            </a:r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TF-IDF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校正）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37545" y="1724267"/>
            <a:ext cx="10163519" cy="448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TF-IDF</a:t>
            </a: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规范化的目的是校正细胞之间的测序深度差异和峰（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peaks</a:t>
            </a: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）之间的稀疏性</a:t>
            </a:r>
            <a:endParaRPr lang="en-US" altLang="zh-CN" sz="1600" i="0" dirty="0">
              <a:solidFill>
                <a:srgbClr val="404040"/>
              </a:solidFill>
              <a:effectLst/>
              <a:latin typeface="Inter"/>
            </a:endParaRPr>
          </a:p>
          <a:p>
            <a:pPr>
              <a:lnSpc>
                <a:spcPct val="150000"/>
              </a:lnSpc>
            </a:pP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pbmc &lt;- </a:t>
            </a:r>
            <a:r>
              <a:rPr lang="en-US" altLang="zh-CN" sz="1600" i="0" dirty="0" err="1">
                <a:solidFill>
                  <a:srgbClr val="404040"/>
                </a:solidFill>
                <a:effectLst/>
                <a:latin typeface="Inter"/>
              </a:rPr>
              <a:t>RunTFIDF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(pbmc)</a:t>
            </a:r>
          </a:p>
          <a:p>
            <a:pPr>
              <a:lnSpc>
                <a:spcPct val="150000"/>
              </a:lnSpc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技术原理</a:t>
            </a:r>
            <a:endParaRPr lang="en-US" altLang="zh-CN" sz="1600" b="1" i="0" dirty="0">
              <a:solidFill>
                <a:srgbClr val="404040"/>
              </a:solidFill>
              <a:effectLst/>
              <a:latin typeface="Inter"/>
            </a:endParaRPr>
          </a:p>
          <a:p>
            <a:pPr>
              <a:lnSpc>
                <a:spcPct val="150000"/>
              </a:lnSpc>
            </a:pPr>
            <a:endParaRPr lang="en-US" altLang="zh-CN" sz="1600" b="1" dirty="0">
              <a:solidFill>
                <a:srgbClr val="404040"/>
              </a:solidFill>
              <a:latin typeface="Inter"/>
            </a:endParaRPr>
          </a:p>
          <a:p>
            <a:pPr>
              <a:lnSpc>
                <a:spcPct val="150000"/>
              </a:lnSpc>
            </a:pPr>
            <a:endParaRPr lang="en-US" altLang="zh-CN" sz="1600" b="1" i="0" dirty="0">
              <a:solidFill>
                <a:srgbClr val="404040"/>
              </a:solidFill>
              <a:effectLst/>
              <a:latin typeface="Inter"/>
            </a:endParaRPr>
          </a:p>
          <a:p>
            <a:pPr>
              <a:lnSpc>
                <a:spcPct val="150000"/>
              </a:lnSpc>
            </a:pPr>
            <a:endParaRPr lang="en-US" altLang="zh-CN" sz="1600" b="1" dirty="0">
              <a:solidFill>
                <a:srgbClr val="404040"/>
              </a:solidFill>
              <a:latin typeface="Inter"/>
            </a:endParaRPr>
          </a:p>
          <a:p>
            <a:pPr>
              <a:lnSpc>
                <a:spcPct val="150000"/>
              </a:lnSpc>
            </a:pPr>
            <a:endParaRPr lang="en-US" altLang="zh-CN" sz="1600" b="1" i="0" dirty="0">
              <a:solidFill>
                <a:srgbClr val="404040"/>
              </a:solidFill>
              <a:effectLst/>
              <a:latin typeface="Inter"/>
            </a:endParaRPr>
          </a:p>
          <a:p>
            <a:pPr>
              <a:lnSpc>
                <a:spcPct val="150000"/>
              </a:lnSpc>
            </a:pP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      </a:t>
            </a:r>
            <a:r>
              <a:rPr lang="en-US" altLang="zh-CN" sz="1600" i="0" dirty="0" err="1">
                <a:solidFill>
                  <a:srgbClr val="404040"/>
                </a:solidFill>
                <a:effectLst/>
                <a:latin typeface="Inter"/>
              </a:rPr>
              <a:t>RunTFIDF</a:t>
            </a: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函数是 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Signac </a:t>
            </a: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包中的一个函数，用于对矩阵进行 词频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-</a:t>
            </a: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逆文档频率（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TF-IDF</a:t>
            </a: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） 归一化处理。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TF-IDF </a:t>
            </a: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是一种常用的文本挖掘技术，用于评估一个词在文档中的重要性。在单细胞基因组学中，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TF-IDF </a:t>
            </a: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也被广泛应用于处理染色质可及性数据（如 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ATAC-seq </a:t>
            </a: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数据），以识别重要的染色质区域。</a:t>
            </a:r>
            <a:endParaRPr lang="en-US" altLang="zh-CN" sz="1600" b="1" i="0" dirty="0">
              <a:solidFill>
                <a:srgbClr val="404040"/>
              </a:solidFill>
              <a:effectLst/>
              <a:latin typeface="Inter"/>
            </a:endParaRPr>
          </a:p>
          <a:p>
            <a:pPr>
              <a:lnSpc>
                <a:spcPct val="150000"/>
              </a:lnSpc>
            </a:pPr>
            <a:endParaRPr lang="en-US" altLang="zh-CN" sz="1600" u="sng" dirty="0">
              <a:solidFill>
                <a:srgbClr val="404040"/>
              </a:solidFill>
              <a:latin typeface="Inter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1600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DB56902-0463-058E-9C2D-30DD57CCBD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2056" y="2993174"/>
            <a:ext cx="4866913" cy="130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796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488581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特征选择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25971" y="1546714"/>
            <a:ext cx="10163519" cy="4233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04040"/>
                </a:solidFill>
                <a:latin typeface="Inter"/>
              </a:rPr>
              <a:t>选择在不同细胞中变化差异大的</a:t>
            </a: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peak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P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bmc &lt;-  </a:t>
            </a:r>
            <a:r>
              <a:rPr lang="en-US" altLang="zh-CN" sz="1600" i="0" dirty="0" err="1">
                <a:solidFill>
                  <a:srgbClr val="404040"/>
                </a:solidFill>
                <a:effectLst/>
                <a:latin typeface="Inter"/>
              </a:rPr>
              <a:t>FindTopFeatures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(pbmc , </a:t>
            </a:r>
            <a:r>
              <a:rPr lang="en-US" altLang="zh-CN" sz="1600" i="0" dirty="0" err="1">
                <a:solidFill>
                  <a:srgbClr val="404040"/>
                </a:solidFill>
                <a:effectLst/>
                <a:latin typeface="Inter"/>
              </a:rPr>
              <a:t>min.cutoff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 = 10) </a:t>
            </a:r>
          </a:p>
          <a:p>
            <a:pPr>
              <a:lnSpc>
                <a:spcPct val="150000"/>
              </a:lnSpc>
            </a:pPr>
            <a:endParaRPr lang="en-US" altLang="zh-CN" sz="1600" i="0" dirty="0">
              <a:solidFill>
                <a:srgbClr val="404040"/>
              </a:solidFill>
              <a:effectLst/>
              <a:latin typeface="Inter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404040"/>
                </a:solidFill>
                <a:latin typeface="Inter"/>
              </a:rPr>
              <a:t>三种筛选高变异系数</a:t>
            </a:r>
            <a:r>
              <a:rPr lang="en-US" altLang="zh-CN" sz="1600" b="1" dirty="0">
                <a:solidFill>
                  <a:srgbClr val="404040"/>
                </a:solidFill>
                <a:latin typeface="Inter"/>
              </a:rPr>
              <a:t>peak</a:t>
            </a:r>
            <a:r>
              <a:rPr lang="zh-CN" altLang="en-US" sz="1600" b="1" dirty="0">
                <a:solidFill>
                  <a:srgbClr val="404040"/>
                </a:solidFill>
                <a:latin typeface="Inter"/>
              </a:rPr>
              <a:t>的策略：</a:t>
            </a:r>
            <a:endParaRPr lang="en-US" altLang="zh-CN" sz="1600" b="1" i="0" dirty="0">
              <a:solidFill>
                <a:srgbClr val="404040"/>
              </a:solidFill>
              <a:effectLst/>
              <a:latin typeface="Inter"/>
            </a:endParaRPr>
          </a:p>
          <a:p>
            <a:pPr lvl="1">
              <a:lnSpc>
                <a:spcPct val="150000"/>
              </a:lnSpc>
            </a:pP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# 1. </a:t>
            </a:r>
            <a:r>
              <a:rPr lang="en-US" altLang="zh-CN" sz="1600" i="0" dirty="0" err="1">
                <a:solidFill>
                  <a:srgbClr val="404040"/>
                </a:solidFill>
                <a:effectLst/>
                <a:latin typeface="Inter"/>
              </a:rPr>
              <a:t>min.cutoff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 = 10</a:t>
            </a: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：使用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count</a:t>
            </a: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总数大于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10</a:t>
            </a: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的特征（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peak</a:t>
            </a: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）</a:t>
            </a:r>
            <a:endParaRPr lang="en-US" altLang="zh-CN" sz="1600" i="0" dirty="0">
              <a:solidFill>
                <a:srgbClr val="404040"/>
              </a:solidFill>
              <a:effectLst/>
              <a:latin typeface="Inter"/>
            </a:endParaRPr>
          </a:p>
          <a:p>
            <a:pPr lvl="1">
              <a:lnSpc>
                <a:spcPct val="150000"/>
              </a:lnSpc>
            </a:pP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# 2. cutoff = 0.1</a:t>
            </a: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：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 </a:t>
            </a: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将排名在前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95%</a:t>
            </a: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的最常见特征作为</a:t>
            </a:r>
            <a:r>
              <a:rPr lang="en-US" altLang="zh-CN" sz="1600" i="0" dirty="0" err="1">
                <a:solidFill>
                  <a:srgbClr val="404040"/>
                </a:solidFill>
                <a:effectLst/>
                <a:latin typeface="Inter"/>
              </a:rPr>
              <a:t>VariableFeatures</a:t>
            </a:r>
            <a:endParaRPr lang="en-US" altLang="zh-CN" sz="1600" i="0" dirty="0">
              <a:solidFill>
                <a:srgbClr val="404040"/>
              </a:solidFill>
              <a:effectLst/>
              <a:latin typeface="Inter"/>
            </a:endParaRPr>
          </a:p>
          <a:p>
            <a:pPr lvl="1">
              <a:lnSpc>
                <a:spcPct val="150000"/>
              </a:lnSpc>
            </a:pP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# 3. cutoff = NULL) </a:t>
            </a: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：使用所有的特征</a:t>
            </a:r>
            <a:endParaRPr lang="en-US" altLang="zh-CN" sz="1600" i="0" dirty="0">
              <a:solidFill>
                <a:srgbClr val="404040"/>
              </a:solidFill>
              <a:effectLst/>
              <a:latin typeface="Inter"/>
            </a:endParaRPr>
          </a:p>
          <a:p>
            <a:pPr>
              <a:lnSpc>
                <a:spcPct val="150000"/>
              </a:lnSpc>
            </a:pPr>
            <a:endParaRPr lang="en-US" altLang="zh-CN" sz="1600" u="sng" dirty="0">
              <a:solidFill>
                <a:srgbClr val="404040"/>
              </a:solidFill>
              <a:latin typeface="Inter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i="0" dirty="0">
                <a:solidFill>
                  <a:srgbClr val="404040"/>
                </a:solidFill>
                <a:effectLst/>
                <a:latin typeface="Inter"/>
              </a:rPr>
              <a:t>筛选标准：</a:t>
            </a:r>
            <a:endParaRPr lang="en-US" altLang="zh-CN" sz="1600" b="1" i="0" dirty="0">
              <a:solidFill>
                <a:srgbClr val="404040"/>
              </a:solidFill>
              <a:effectLst/>
              <a:latin typeface="Inter"/>
            </a:endParaRP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峰在细胞群中的变异性（离散度）</a:t>
            </a:r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避免技术噪声主导降维</a:t>
            </a:r>
          </a:p>
          <a:p>
            <a:pPr>
              <a:lnSpc>
                <a:spcPct val="150000"/>
              </a:lnSpc>
            </a:pPr>
            <a:endParaRPr lang="zh-CN" altLang="en-US" sz="1600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790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488581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降维分析（</a:t>
            </a:r>
            <a:r>
              <a:rPr lang="en-US" altLang="zh-CN" sz="2000" b="1" dirty="0">
                <a:solidFill>
                  <a:srgbClr val="FF0000"/>
                </a:solidFill>
                <a:latin typeface="+mj-ea"/>
                <a:ea typeface="+mj-ea"/>
              </a:rPr>
              <a:t>LSI/PCA</a:t>
            </a:r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25971" y="1511992"/>
            <a:ext cx="10163519" cy="2264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SVD</a:t>
            </a:r>
            <a:r>
              <a:rPr lang="zh-CN" altLang="en-US" sz="1600" dirty="0">
                <a:solidFill>
                  <a:srgbClr val="404040"/>
                </a:solidFill>
                <a:latin typeface="Inter"/>
              </a:rPr>
              <a:t>是一种矩阵分解方法，常用于</a:t>
            </a:r>
            <a:r>
              <a:rPr lang="en-US" altLang="zh-CN" sz="1600" dirty="0" err="1">
                <a:solidFill>
                  <a:srgbClr val="404040"/>
                </a:solidFill>
                <a:latin typeface="Inter"/>
              </a:rPr>
              <a:t>scATAC</a:t>
            </a:r>
            <a:r>
              <a:rPr lang="zh-CN" altLang="en-US" sz="1600" dirty="0">
                <a:solidFill>
                  <a:srgbClr val="404040"/>
                </a:solidFill>
                <a:latin typeface="Inter"/>
              </a:rPr>
              <a:t>数据的降维；降维结果可以参考</a:t>
            </a:r>
            <a:r>
              <a:rPr lang="en-US" altLang="zh-CN" sz="1600" dirty="0" err="1">
                <a:solidFill>
                  <a:srgbClr val="404040"/>
                </a:solidFill>
                <a:latin typeface="Inter"/>
              </a:rPr>
              <a:t>scRNA</a:t>
            </a:r>
            <a:r>
              <a:rPr lang="zh-CN" altLang="en-US" sz="1600" dirty="0">
                <a:solidFill>
                  <a:srgbClr val="404040"/>
                </a:solidFill>
                <a:latin typeface="Inter"/>
              </a:rPr>
              <a:t>数据</a:t>
            </a: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PCA</a:t>
            </a:r>
            <a:r>
              <a:rPr lang="zh-CN" altLang="en-US" sz="1600" dirty="0">
                <a:solidFill>
                  <a:srgbClr val="404040"/>
                </a:solidFill>
                <a:latin typeface="Inter"/>
              </a:rPr>
              <a:t>降维后的主成分；</a:t>
            </a:r>
            <a:endParaRPr lang="en-US" altLang="zh-CN" sz="1600" dirty="0">
              <a:solidFill>
                <a:srgbClr val="404040"/>
              </a:solidFill>
              <a:latin typeface="Inter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PCA</a:t>
            </a:r>
            <a:r>
              <a:rPr lang="zh-CN" altLang="en-US" sz="1600" dirty="0">
                <a:solidFill>
                  <a:srgbClr val="404040"/>
                </a:solidFill>
                <a:latin typeface="Inter"/>
              </a:rPr>
              <a:t>将为之后为</a:t>
            </a: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PC1..PCn</a:t>
            </a:r>
            <a:r>
              <a:rPr lang="zh-CN" altLang="en-US" sz="1600" dirty="0">
                <a:solidFill>
                  <a:srgbClr val="404040"/>
                </a:solidFill>
                <a:latin typeface="Inter"/>
              </a:rPr>
              <a:t>；而</a:t>
            </a: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SVD</a:t>
            </a:r>
            <a:r>
              <a:rPr lang="zh-CN" altLang="en-US" sz="1600" dirty="0">
                <a:solidFill>
                  <a:srgbClr val="404040"/>
                </a:solidFill>
                <a:latin typeface="Inter"/>
              </a:rPr>
              <a:t>的结果为</a:t>
            </a: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LSI1..LSIn</a:t>
            </a:r>
          </a:p>
          <a:p>
            <a:pPr>
              <a:lnSpc>
                <a:spcPct val="150000"/>
              </a:lnSpc>
            </a:pP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pbmc &lt;- </a:t>
            </a:r>
            <a:r>
              <a:rPr lang="en-US" altLang="zh-CN" sz="1600" i="0" dirty="0" err="1">
                <a:solidFill>
                  <a:srgbClr val="404040"/>
                </a:solidFill>
                <a:effectLst/>
                <a:latin typeface="Inter"/>
              </a:rPr>
              <a:t>RunSVD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(pbmc) </a:t>
            </a:r>
          </a:p>
          <a:p>
            <a:pPr>
              <a:lnSpc>
                <a:spcPct val="150000"/>
              </a:lnSpc>
            </a:pPr>
            <a:endParaRPr lang="en-US" altLang="zh-CN" sz="1600" i="0" dirty="0">
              <a:solidFill>
                <a:srgbClr val="404040"/>
              </a:solidFill>
              <a:effectLst/>
              <a:latin typeface="Inter"/>
            </a:endParaRPr>
          </a:p>
          <a:p>
            <a:pPr>
              <a:lnSpc>
                <a:spcPct val="150000"/>
              </a:lnSpc>
            </a:pPr>
            <a:r>
              <a:rPr lang="en-US" altLang="zh-CN" sz="1600" i="0" dirty="0" err="1">
                <a:solidFill>
                  <a:srgbClr val="404040"/>
                </a:solidFill>
                <a:effectLst/>
                <a:latin typeface="Inter"/>
              </a:rPr>
              <a:t>DepthCor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(pbmc)</a:t>
            </a:r>
          </a:p>
          <a:p>
            <a:pPr>
              <a:lnSpc>
                <a:spcPct val="150000"/>
              </a:lnSpc>
            </a:pPr>
            <a:endParaRPr lang="zh-CN" altLang="en-US" sz="1600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8D892991-50DB-B5CC-9964-4975191051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2693" y="3536068"/>
            <a:ext cx="3559227" cy="297812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8584FA0C-6BFA-596A-5C15-6816AF3634F9}"/>
              </a:ext>
            </a:extLst>
          </p:cNvPr>
          <p:cNvSpPr txBox="1"/>
          <p:nvPr/>
        </p:nvSpPr>
        <p:spPr>
          <a:xfrm>
            <a:off x="5356769" y="3755103"/>
            <a:ext cx="502572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     与</a:t>
            </a:r>
            <a:r>
              <a:rPr lang="en-US" altLang="zh-CN" sz="1600" dirty="0" err="1"/>
              <a:t>scRNA</a:t>
            </a:r>
            <a:r>
              <a:rPr lang="en-US" altLang="zh-CN" sz="1600" dirty="0"/>
              <a:t>-seq</a:t>
            </a:r>
            <a:r>
              <a:rPr lang="zh-CN" altLang="en-US" sz="1600" dirty="0"/>
              <a:t>数据降维不同的是，在</a:t>
            </a:r>
            <a:r>
              <a:rPr lang="en-US" altLang="zh-CN" sz="1600" dirty="0"/>
              <a:t>ATAC</a:t>
            </a:r>
            <a:r>
              <a:rPr lang="zh-CN" altLang="en-US" sz="1600" dirty="0"/>
              <a:t>的降维结果中，往往第一个</a:t>
            </a:r>
            <a:r>
              <a:rPr lang="en-US" altLang="zh-CN" sz="1600" dirty="0"/>
              <a:t>LSI1</a:t>
            </a:r>
            <a:r>
              <a:rPr lang="zh-CN" altLang="en-US" sz="1600" dirty="0"/>
              <a:t>成分与测序深度有强相关性。在后面对细胞聚类时往往会去掉第一个</a:t>
            </a:r>
            <a:r>
              <a:rPr lang="en-US" altLang="zh-CN" sz="1600" dirty="0"/>
              <a:t>LSI</a:t>
            </a:r>
            <a:r>
              <a:rPr lang="zh-CN" altLang="en-US" sz="1600" dirty="0"/>
              <a:t>成分，使用</a:t>
            </a:r>
            <a:r>
              <a:rPr lang="en-US" altLang="zh-CN" sz="1600" dirty="0"/>
              <a:t>2</a:t>
            </a:r>
            <a:r>
              <a:rPr lang="zh-CN" altLang="en-US" sz="1600" dirty="0"/>
              <a:t>：</a:t>
            </a:r>
            <a:r>
              <a:rPr lang="en-US" altLang="zh-CN" sz="1600" dirty="0"/>
              <a:t>20</a:t>
            </a:r>
            <a:r>
              <a:rPr lang="zh-CN" altLang="en-US" sz="1600" dirty="0"/>
              <a:t>个成分进行后续分析。</a:t>
            </a:r>
            <a:endParaRPr lang="en-US" altLang="zh-CN" sz="1600" dirty="0"/>
          </a:p>
          <a:p>
            <a:r>
              <a:rPr lang="zh-CN" altLang="en-US" sz="1600" dirty="0"/>
              <a:t>     在这里，我们可以看到第一个</a:t>
            </a:r>
            <a:r>
              <a:rPr lang="en-US" altLang="zh-CN" sz="1600" dirty="0"/>
              <a:t>LSI</a:t>
            </a:r>
            <a:r>
              <a:rPr lang="zh-CN" altLang="en-US" sz="1600" dirty="0"/>
              <a:t>成分与细胞的</a:t>
            </a:r>
            <a:r>
              <a:rPr lang="en-US" altLang="zh-CN" sz="1600" dirty="0"/>
              <a:t>count</a:t>
            </a:r>
            <a:r>
              <a:rPr lang="zh-CN" altLang="en-US" sz="1600" dirty="0"/>
              <a:t>总数</a:t>
            </a:r>
            <a:r>
              <a:rPr lang="en-US" altLang="zh-CN" sz="1600" dirty="0"/>
              <a:t>(</a:t>
            </a:r>
            <a:r>
              <a:rPr lang="zh-CN" altLang="en-US" sz="1600" dirty="0"/>
              <a:t>测序深度</a:t>
            </a:r>
            <a:r>
              <a:rPr lang="en-US" altLang="zh-CN" sz="1600" dirty="0"/>
              <a:t>)</a:t>
            </a:r>
            <a:r>
              <a:rPr lang="zh-CN" altLang="en-US" sz="1600" dirty="0"/>
              <a:t>之间存在很强的相关性。</a:t>
            </a:r>
            <a:r>
              <a:rPr lang="en-US" altLang="zh-CN" sz="1600" dirty="0"/>
              <a:t>LSI</a:t>
            </a:r>
            <a:r>
              <a:rPr lang="zh-CN" altLang="en-US" sz="1600" dirty="0"/>
              <a:t>可以理解成</a:t>
            </a:r>
            <a:r>
              <a:rPr lang="en-US" altLang="zh-CN" sz="1600" dirty="0"/>
              <a:t>PCA</a:t>
            </a:r>
            <a:r>
              <a:rPr lang="zh-CN" altLang="en-US" sz="1600" dirty="0"/>
              <a:t>。</a:t>
            </a:r>
            <a:endParaRPr lang="en-US" altLang="zh-CN" sz="1600" dirty="0"/>
          </a:p>
          <a:p>
            <a:r>
              <a:rPr lang="en-US" altLang="zh-CN" sz="1600" dirty="0"/>
              <a:t>      </a:t>
            </a:r>
            <a:r>
              <a:rPr lang="zh-CN" altLang="en-US" sz="1600" dirty="0"/>
              <a:t>我们在执行下游步骤时将不使用该分量，因为我们不想根据细胞的总测序深度，而是根据细胞类型特异性峰的可及性模式将细胞分组。</a:t>
            </a:r>
          </a:p>
        </p:txBody>
      </p:sp>
    </p:spTree>
    <p:extLst>
      <p:ext uri="{BB962C8B-B14F-4D97-AF65-F5344CB8AC3E}">
        <p14:creationId xmlns:p14="http://schemas.microsoft.com/office/powerpoint/2010/main" val="3964598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488581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细胞聚类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14397" y="1374602"/>
            <a:ext cx="10163519" cy="1530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pbmc &lt;- </a:t>
            </a:r>
            <a:r>
              <a:rPr lang="en-US" altLang="zh-CN" sz="1600" dirty="0" err="1">
                <a:solidFill>
                  <a:srgbClr val="404040"/>
                </a:solidFill>
                <a:latin typeface="Inter"/>
              </a:rPr>
              <a:t>RunUMAP</a:t>
            </a: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(object = pbmc, reduction = ‘</a:t>
            </a:r>
            <a:r>
              <a:rPr lang="en-US" altLang="zh-CN" sz="1600" dirty="0" err="1">
                <a:solidFill>
                  <a:srgbClr val="404040"/>
                </a:solidFill>
                <a:latin typeface="Inter"/>
              </a:rPr>
              <a:t>lsi</a:t>
            </a: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’, dims = 2:30) # </a:t>
            </a:r>
            <a:r>
              <a:rPr lang="zh-CN" altLang="en-US" sz="1600" dirty="0">
                <a:solidFill>
                  <a:srgbClr val="404040"/>
                </a:solidFill>
                <a:latin typeface="Inter"/>
              </a:rPr>
              <a:t>将细胞进一步可视化，使用</a:t>
            </a: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UMAP</a:t>
            </a:r>
            <a:r>
              <a:rPr lang="zh-CN" altLang="en-US" sz="1600" dirty="0">
                <a:solidFill>
                  <a:srgbClr val="404040"/>
                </a:solidFill>
                <a:latin typeface="Inter"/>
              </a:rPr>
              <a:t>图展示</a:t>
            </a:r>
            <a:endParaRPr lang="en-US" altLang="zh-CN" sz="1600" dirty="0">
              <a:solidFill>
                <a:srgbClr val="404040"/>
              </a:solidFill>
              <a:latin typeface="Inter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pbmc &lt;- </a:t>
            </a:r>
            <a:r>
              <a:rPr lang="en-US" altLang="zh-CN" sz="1600" dirty="0" err="1">
                <a:solidFill>
                  <a:srgbClr val="404040"/>
                </a:solidFill>
                <a:latin typeface="Inter"/>
              </a:rPr>
              <a:t>FindNeighbors</a:t>
            </a: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(object = pbmc, reduction = ‘</a:t>
            </a:r>
            <a:r>
              <a:rPr lang="en-US" altLang="zh-CN" sz="1600" dirty="0" err="1">
                <a:solidFill>
                  <a:srgbClr val="404040"/>
                </a:solidFill>
                <a:latin typeface="Inter"/>
              </a:rPr>
              <a:t>lsi</a:t>
            </a: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’, dims = 2:30) # </a:t>
            </a: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计算数据集中每个细胞</a:t>
            </a: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的 </a:t>
            </a:r>
            <a:r>
              <a:rPr lang="en-US" altLang="zh-CN" sz="1600" i="0" dirty="0">
                <a:solidFill>
                  <a:srgbClr val="404040"/>
                </a:solidFill>
                <a:effectLst/>
                <a:latin typeface="Inter"/>
              </a:rPr>
              <a:t>k </a:t>
            </a:r>
            <a:r>
              <a:rPr lang="zh-CN" altLang="en-US" sz="1600" i="0" dirty="0">
                <a:solidFill>
                  <a:srgbClr val="404040"/>
                </a:solidFill>
                <a:effectLst/>
                <a:latin typeface="Inter"/>
              </a:rPr>
              <a:t>近邻</a:t>
            </a:r>
            <a:endParaRPr lang="en-US" altLang="zh-CN" sz="1600" dirty="0">
              <a:solidFill>
                <a:srgbClr val="404040"/>
              </a:solidFill>
              <a:latin typeface="Inter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pbmc &lt;- </a:t>
            </a:r>
            <a:r>
              <a:rPr lang="en-US" altLang="zh-CN" sz="1600" dirty="0" err="1">
                <a:solidFill>
                  <a:srgbClr val="404040"/>
                </a:solidFill>
                <a:latin typeface="Inter"/>
              </a:rPr>
              <a:t>FindClusters</a:t>
            </a: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(object = pbmc, verbose = FALSE, algorithm = 3) # </a:t>
            </a:r>
            <a:r>
              <a:rPr lang="zh-CN" altLang="en-US" sz="1600" dirty="0">
                <a:solidFill>
                  <a:srgbClr val="404040"/>
                </a:solidFill>
                <a:latin typeface="Inter"/>
              </a:rPr>
              <a:t>对细胞进行聚类</a:t>
            </a:r>
            <a:endParaRPr lang="en-US" altLang="zh-CN" sz="1600" dirty="0">
              <a:solidFill>
                <a:srgbClr val="404040"/>
              </a:solidFill>
              <a:latin typeface="Inter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err="1">
                <a:solidFill>
                  <a:srgbClr val="404040"/>
                </a:solidFill>
                <a:latin typeface="Inter"/>
              </a:rPr>
              <a:t>DimPlot</a:t>
            </a: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(object = pbmc, label = TRUE) + </a:t>
            </a:r>
            <a:r>
              <a:rPr lang="en-US" altLang="zh-CN" sz="1600" dirty="0" err="1">
                <a:solidFill>
                  <a:srgbClr val="404040"/>
                </a:solidFill>
                <a:latin typeface="Inter"/>
              </a:rPr>
              <a:t>NoLegend</a:t>
            </a: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() # </a:t>
            </a:r>
            <a:r>
              <a:rPr lang="zh-CN" altLang="en-US" sz="1600" dirty="0">
                <a:solidFill>
                  <a:srgbClr val="404040"/>
                </a:solidFill>
                <a:latin typeface="Inter"/>
              </a:rPr>
              <a:t>可视化</a:t>
            </a:r>
            <a:endParaRPr lang="zh-CN" altLang="en-US" sz="1600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7EDD804-95E0-C09F-E67B-C42341C873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3642" y="2910552"/>
            <a:ext cx="43434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890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488581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计算基因活性矩阵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85461" y="1715360"/>
            <a:ext cx="10163519" cy="2264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04040"/>
                </a:solidFill>
                <a:latin typeface="Inter"/>
              </a:rPr>
              <a:t>通过计算基因</a:t>
            </a: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body</a:t>
            </a:r>
            <a:r>
              <a:rPr lang="zh-CN" altLang="en-US" sz="1600" dirty="0">
                <a:solidFill>
                  <a:srgbClr val="404040"/>
                </a:solidFill>
                <a:latin typeface="Inter"/>
              </a:rPr>
              <a:t>和启动子区域中染色质开放的</a:t>
            </a: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DNA</a:t>
            </a:r>
            <a:r>
              <a:rPr lang="zh-CN" altLang="en-US" sz="1600" dirty="0">
                <a:solidFill>
                  <a:srgbClr val="404040"/>
                </a:solidFill>
                <a:latin typeface="Inter"/>
              </a:rPr>
              <a:t>片段的数量来量化基因活性</a:t>
            </a:r>
            <a:endParaRPr lang="en-US" altLang="zh-CN" sz="1600" dirty="0">
              <a:solidFill>
                <a:srgbClr val="404040"/>
              </a:solidFill>
              <a:latin typeface="Inter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gene.activities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&lt;-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GeneActivity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(pbmc) # </a:t>
            </a:r>
            <a:r>
              <a: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 body</a:t>
            </a:r>
            <a:r>
              <a: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和启动子区域中每个细胞的计数。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pbmc[['RNA']] &lt;-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CreateAssayObject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(counts =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gene.activities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# add the gene activity matrix to the Seurat object</a:t>
            </a:r>
          </a:p>
          <a:p>
            <a:pPr>
              <a:lnSpc>
                <a:spcPct val="150000"/>
              </a:lnSpc>
            </a:pP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DefaultAssay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(pbmc) &lt;- 'RNA'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pbmc@assays$RNA@counts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[1:5,1:5]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F2B2F617-B599-F96A-5F79-C3E5EC3920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5461" y="4244455"/>
            <a:ext cx="8715375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065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679193" y="1844427"/>
            <a:ext cx="1512807" cy="3135865"/>
          </a:xfrm>
          <a:custGeom>
            <a:avLst/>
            <a:gdLst>
              <a:gd name="connsiteX0" fmla="*/ 1512807 w 1512807"/>
              <a:gd name="connsiteY0" fmla="*/ 0 h 3135865"/>
              <a:gd name="connsiteX1" fmla="*/ 1512807 w 1512807"/>
              <a:gd name="connsiteY1" fmla="*/ 3135865 h 3135865"/>
              <a:gd name="connsiteX2" fmla="*/ 1410252 w 1512807"/>
              <a:gd name="connsiteY2" fmla="*/ 3130686 h 3135865"/>
              <a:gd name="connsiteX3" fmla="*/ 0 w 1512807"/>
              <a:gd name="connsiteY3" fmla="*/ 1567932 h 3135865"/>
              <a:gd name="connsiteX4" fmla="*/ 1410252 w 1512807"/>
              <a:gd name="connsiteY4" fmla="*/ 5178 h 3135865"/>
            </a:gdLst>
            <a:ahLst/>
            <a:cxnLst/>
            <a:rect l="l" t="t" r="r" b="b"/>
            <a:pathLst>
              <a:path w="1512807" h="3135865">
                <a:moveTo>
                  <a:pt x="1512807" y="0"/>
                </a:moveTo>
                <a:lnTo>
                  <a:pt x="1512807" y="3135865"/>
                </a:lnTo>
                <a:lnTo>
                  <a:pt x="1410252" y="3130686"/>
                </a:lnTo>
                <a:cubicBezTo>
                  <a:pt x="618135" y="3050242"/>
                  <a:pt x="0" y="2381274"/>
                  <a:pt x="0" y="1567932"/>
                </a:cubicBezTo>
                <a:cubicBezTo>
                  <a:pt x="0" y="754591"/>
                  <a:pt x="618135" y="85622"/>
                  <a:pt x="1410252" y="517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cap="sq">
            <a:noFill/>
            <a:prstDash val="solid"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79425" y="1268730"/>
            <a:ext cx="514350" cy="131445"/>
            <a:chOff x="1040" y="4802"/>
            <a:chExt cx="810" cy="207"/>
          </a:xfrm>
        </p:grpSpPr>
        <p:sp>
          <p:nvSpPr>
            <p:cNvPr id="8" name="标题 1"/>
            <p:cNvSpPr txBox="1"/>
            <p:nvPr>
              <p:custDataLst>
                <p:tags r:id="rId1"/>
              </p:custDataLst>
            </p:nvPr>
          </p:nvSpPr>
          <p:spPr>
            <a:xfrm>
              <a:off x="104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1345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  <p:sp>
          <p:nvSpPr>
            <p:cNvPr id="10" name="标题 1"/>
            <p:cNvSpPr txBox="1"/>
            <p:nvPr>
              <p:custDataLst>
                <p:tags r:id="rId2"/>
              </p:custDataLst>
            </p:nvPr>
          </p:nvSpPr>
          <p:spPr>
            <a:xfrm>
              <a:off x="1650" y="4802"/>
              <a:ext cx="200" cy="207"/>
            </a:xfrm>
            <a:custGeom>
              <a:avLst/>
              <a:gdLst>
                <a:gd name="T0" fmla="*/ 7371 w 17675"/>
                <a:gd name="T1" fmla="*/ 1125 h 18310"/>
                <a:gd name="T2" fmla="*/ 5959 w 17675"/>
                <a:gd name="T3" fmla="*/ 593 h 18310"/>
                <a:gd name="T4" fmla="*/ 4735 w 17675"/>
                <a:gd name="T5" fmla="*/ 240 h 18310"/>
                <a:gd name="T6" fmla="*/ 3627 w 17675"/>
                <a:gd name="T7" fmla="*/ 54 h 18310"/>
                <a:gd name="T8" fmla="*/ 2806 w 17675"/>
                <a:gd name="T9" fmla="*/ 7 h 18310"/>
                <a:gd name="T10" fmla="*/ 2454 w 17675"/>
                <a:gd name="T11" fmla="*/ 85 h 18310"/>
                <a:gd name="T12" fmla="*/ 2132 w 17675"/>
                <a:gd name="T13" fmla="*/ 262 h 18310"/>
                <a:gd name="T14" fmla="*/ 1838 w 17675"/>
                <a:gd name="T15" fmla="*/ 533 h 18310"/>
                <a:gd name="T16" fmla="*/ 1454 w 17675"/>
                <a:gd name="T17" fmla="*/ 1111 h 18310"/>
                <a:gd name="T18" fmla="*/ 1261 w 17675"/>
                <a:gd name="T19" fmla="*/ 1545 h 18310"/>
                <a:gd name="T20" fmla="*/ 1008 w 17675"/>
                <a:gd name="T21" fmla="*/ 2315 h 18310"/>
                <a:gd name="T22" fmla="*/ 836 w 17675"/>
                <a:gd name="T23" fmla="*/ 2906 h 18310"/>
                <a:gd name="T24" fmla="*/ 683 w 17675"/>
                <a:gd name="T25" fmla="*/ 3519 h 18310"/>
                <a:gd name="T26" fmla="*/ 506 w 17675"/>
                <a:gd name="T27" fmla="*/ 4330 h 18310"/>
                <a:gd name="T28" fmla="*/ 356 w 17675"/>
                <a:gd name="T29" fmla="*/ 5177 h 18310"/>
                <a:gd name="T30" fmla="*/ 199 w 17675"/>
                <a:gd name="T31" fmla="*/ 6352 h 18310"/>
                <a:gd name="T32" fmla="*/ 65 w 17675"/>
                <a:gd name="T33" fmla="*/ 7805 h 18310"/>
                <a:gd name="T34" fmla="*/ 1 w 17675"/>
                <a:gd name="T35" fmla="*/ 9354 h 18310"/>
                <a:gd name="T36" fmla="*/ 54 w 17675"/>
                <a:gd name="T37" fmla="*/ 10490 h 18310"/>
                <a:gd name="T38" fmla="*/ 149 w 17675"/>
                <a:gd name="T39" fmla="*/ 11811 h 18310"/>
                <a:gd name="T40" fmla="*/ 298 w 17675"/>
                <a:gd name="T41" fmla="*/ 13066 h 18310"/>
                <a:gd name="T42" fmla="*/ 650 w 17675"/>
                <a:gd name="T43" fmla="*/ 14979 h 18310"/>
                <a:gd name="T44" fmla="*/ 991 w 17675"/>
                <a:gd name="T45" fmla="*/ 16266 h 18310"/>
                <a:gd name="T46" fmla="*/ 1332 w 17675"/>
                <a:gd name="T47" fmla="*/ 17156 h 18310"/>
                <a:gd name="T48" fmla="*/ 1598 w 17675"/>
                <a:gd name="T49" fmla="*/ 17614 h 18310"/>
                <a:gd name="T50" fmla="*/ 1917 w 17675"/>
                <a:gd name="T51" fmla="*/ 17970 h 18310"/>
                <a:gd name="T52" fmla="*/ 2349 w 17675"/>
                <a:gd name="T53" fmla="*/ 18232 h 18310"/>
                <a:gd name="T54" fmla="*/ 2745 w 17675"/>
                <a:gd name="T55" fmla="*/ 18309 h 18310"/>
                <a:gd name="T56" fmla="*/ 3384 w 17675"/>
                <a:gd name="T57" fmla="*/ 18287 h 18310"/>
                <a:gd name="T58" fmla="*/ 4157 w 17675"/>
                <a:gd name="T59" fmla="*/ 18192 h 18310"/>
                <a:gd name="T60" fmla="*/ 5006 w 17675"/>
                <a:gd name="T61" fmla="*/ 18009 h 18310"/>
                <a:gd name="T62" fmla="*/ 6483 w 17675"/>
                <a:gd name="T63" fmla="*/ 17544 h 18310"/>
                <a:gd name="T64" fmla="*/ 7200 w 17675"/>
                <a:gd name="T65" fmla="*/ 17277 h 18310"/>
                <a:gd name="T66" fmla="*/ 8295 w 17675"/>
                <a:gd name="T67" fmla="*/ 16841 h 18310"/>
                <a:gd name="T68" fmla="*/ 8872 w 17675"/>
                <a:gd name="T69" fmla="*/ 16605 h 18310"/>
                <a:gd name="T70" fmla="*/ 9346 w 17675"/>
                <a:gd name="T71" fmla="*/ 16391 h 18310"/>
                <a:gd name="T72" fmla="*/ 10057 w 17675"/>
                <a:gd name="T73" fmla="*/ 16048 h 18310"/>
                <a:gd name="T74" fmla="*/ 10903 w 17675"/>
                <a:gd name="T75" fmla="*/ 15584 h 18310"/>
                <a:gd name="T76" fmla="*/ 11867 w 17675"/>
                <a:gd name="T77" fmla="*/ 14997 h 18310"/>
                <a:gd name="T78" fmla="*/ 12590 w 17675"/>
                <a:gd name="T79" fmla="*/ 14528 h 18310"/>
                <a:gd name="T80" fmla="*/ 13212 w 17675"/>
                <a:gd name="T81" fmla="*/ 14088 h 18310"/>
                <a:gd name="T82" fmla="*/ 14481 w 17675"/>
                <a:gd name="T83" fmla="*/ 13112 h 18310"/>
                <a:gd name="T84" fmla="*/ 14802 w 17675"/>
                <a:gd name="T85" fmla="*/ 12854 h 18310"/>
                <a:gd name="T86" fmla="*/ 15451 w 17675"/>
                <a:gd name="T87" fmla="*/ 12291 h 18310"/>
                <a:gd name="T88" fmla="*/ 15927 w 17675"/>
                <a:gd name="T89" fmla="*/ 11853 h 18310"/>
                <a:gd name="T90" fmla="*/ 16443 w 17675"/>
                <a:gd name="T91" fmla="*/ 11335 h 18310"/>
                <a:gd name="T92" fmla="*/ 16856 w 17675"/>
                <a:gd name="T93" fmla="*/ 10896 h 18310"/>
                <a:gd name="T94" fmla="*/ 17295 w 17675"/>
                <a:gd name="T95" fmla="*/ 10296 h 18310"/>
                <a:gd name="T96" fmla="*/ 17543 w 17675"/>
                <a:gd name="T97" fmla="*/ 9805 h 18310"/>
                <a:gd name="T98" fmla="*/ 17675 w 17675"/>
                <a:gd name="T99" fmla="*/ 9283 h 18310"/>
                <a:gd name="T100" fmla="*/ 17609 w 17675"/>
                <a:gd name="T101" fmla="*/ 8895 h 18310"/>
                <a:gd name="T102" fmla="*/ 17328 w 17675"/>
                <a:gd name="T103" fmla="*/ 8254 h 18310"/>
                <a:gd name="T104" fmla="*/ 16958 w 17675"/>
                <a:gd name="T105" fmla="*/ 7727 h 18310"/>
                <a:gd name="T106" fmla="*/ 16207 w 17675"/>
                <a:gd name="T107" fmla="*/ 6899 h 18310"/>
                <a:gd name="T108" fmla="*/ 14144 w 17675"/>
                <a:gd name="T109" fmla="*/ 5052 h 18310"/>
                <a:gd name="T110" fmla="*/ 13172 w 17675"/>
                <a:gd name="T111" fmla="*/ 4299 h 18310"/>
                <a:gd name="T112" fmla="*/ 12177 w 17675"/>
                <a:gd name="T113" fmla="*/ 3589 h 18310"/>
                <a:gd name="T114" fmla="*/ 11125 w 17675"/>
                <a:gd name="T115" fmla="*/ 2920 h 18310"/>
                <a:gd name="T116" fmla="*/ 10015 w 17675"/>
                <a:gd name="T117" fmla="*/ 2305 h 18310"/>
                <a:gd name="T118" fmla="*/ 9091 w 17675"/>
                <a:gd name="T119" fmla="*/ 1855 h 18310"/>
                <a:gd name="T120" fmla="*/ 8300 w 17675"/>
                <a:gd name="T121" fmla="*/ 1511 h 18310"/>
              </a:gdLst>
              <a:ahLst/>
              <a:cxnLst/>
              <a:rect l="0" t="0" r="r" b="b"/>
              <a:pathLst>
                <a:path w="17675" h="18310">
                  <a:moveTo>
                    <a:pt x="8078" y="1426"/>
                  </a:moveTo>
                  <a:lnTo>
                    <a:pt x="8047" y="1409"/>
                  </a:lnTo>
                  <a:lnTo>
                    <a:pt x="8014" y="1392"/>
                  </a:lnTo>
                  <a:lnTo>
                    <a:pt x="7978" y="1376"/>
                  </a:lnTo>
                  <a:lnTo>
                    <a:pt x="7940" y="1360"/>
                  </a:lnTo>
                  <a:lnTo>
                    <a:pt x="7901" y="1345"/>
                  </a:lnTo>
                  <a:lnTo>
                    <a:pt x="7862" y="1330"/>
                  </a:lnTo>
                  <a:lnTo>
                    <a:pt x="7825" y="1315"/>
                  </a:lnTo>
                  <a:lnTo>
                    <a:pt x="7791" y="1301"/>
                  </a:lnTo>
                  <a:lnTo>
                    <a:pt x="7583" y="1213"/>
                  </a:lnTo>
                  <a:lnTo>
                    <a:pt x="7371" y="1125"/>
                  </a:lnTo>
                  <a:lnTo>
                    <a:pt x="7158" y="1038"/>
                  </a:lnTo>
                  <a:lnTo>
                    <a:pt x="6943" y="953"/>
                  </a:lnTo>
                  <a:lnTo>
                    <a:pt x="6836" y="911"/>
                  </a:lnTo>
                  <a:lnTo>
                    <a:pt x="6727" y="869"/>
                  </a:lnTo>
                  <a:lnTo>
                    <a:pt x="6618" y="827"/>
                  </a:lnTo>
                  <a:lnTo>
                    <a:pt x="6508" y="787"/>
                  </a:lnTo>
                  <a:lnTo>
                    <a:pt x="6400" y="747"/>
                  </a:lnTo>
                  <a:lnTo>
                    <a:pt x="6290" y="707"/>
                  </a:lnTo>
                  <a:lnTo>
                    <a:pt x="6180" y="668"/>
                  </a:lnTo>
                  <a:lnTo>
                    <a:pt x="6070" y="631"/>
                  </a:lnTo>
                  <a:lnTo>
                    <a:pt x="5959" y="593"/>
                  </a:lnTo>
                  <a:lnTo>
                    <a:pt x="5848" y="556"/>
                  </a:lnTo>
                  <a:lnTo>
                    <a:pt x="5737" y="521"/>
                  </a:lnTo>
                  <a:lnTo>
                    <a:pt x="5626" y="485"/>
                  </a:lnTo>
                  <a:lnTo>
                    <a:pt x="5515" y="451"/>
                  </a:lnTo>
                  <a:lnTo>
                    <a:pt x="5404" y="418"/>
                  </a:lnTo>
                  <a:lnTo>
                    <a:pt x="5292" y="386"/>
                  </a:lnTo>
                  <a:lnTo>
                    <a:pt x="5181" y="355"/>
                  </a:lnTo>
                  <a:lnTo>
                    <a:pt x="5069" y="324"/>
                  </a:lnTo>
                  <a:lnTo>
                    <a:pt x="4958" y="295"/>
                  </a:lnTo>
                  <a:lnTo>
                    <a:pt x="4846" y="267"/>
                  </a:lnTo>
                  <a:lnTo>
                    <a:pt x="4735" y="240"/>
                  </a:lnTo>
                  <a:lnTo>
                    <a:pt x="4623" y="215"/>
                  </a:lnTo>
                  <a:lnTo>
                    <a:pt x="4511" y="191"/>
                  </a:lnTo>
                  <a:lnTo>
                    <a:pt x="4400" y="168"/>
                  </a:lnTo>
                  <a:lnTo>
                    <a:pt x="4287" y="146"/>
                  </a:lnTo>
                  <a:lnTo>
                    <a:pt x="4234" y="136"/>
                  </a:lnTo>
                  <a:lnTo>
                    <a:pt x="4162" y="125"/>
                  </a:lnTo>
                  <a:lnTo>
                    <a:pt x="4075" y="112"/>
                  </a:lnTo>
                  <a:lnTo>
                    <a:pt x="3975" y="98"/>
                  </a:lnTo>
                  <a:lnTo>
                    <a:pt x="3865" y="84"/>
                  </a:lnTo>
                  <a:lnTo>
                    <a:pt x="3749" y="69"/>
                  </a:lnTo>
                  <a:lnTo>
                    <a:pt x="3627" y="54"/>
                  </a:lnTo>
                  <a:lnTo>
                    <a:pt x="3504" y="40"/>
                  </a:lnTo>
                  <a:lnTo>
                    <a:pt x="3381" y="27"/>
                  </a:lnTo>
                  <a:lnTo>
                    <a:pt x="3262" y="17"/>
                  </a:lnTo>
                  <a:lnTo>
                    <a:pt x="3148" y="8"/>
                  </a:lnTo>
                  <a:lnTo>
                    <a:pt x="3043" y="2"/>
                  </a:lnTo>
                  <a:lnTo>
                    <a:pt x="2994" y="1"/>
                  </a:lnTo>
                  <a:lnTo>
                    <a:pt x="2949" y="0"/>
                  </a:lnTo>
                  <a:lnTo>
                    <a:pt x="2908" y="0"/>
                  </a:lnTo>
                  <a:lnTo>
                    <a:pt x="2869" y="1"/>
                  </a:lnTo>
                  <a:lnTo>
                    <a:pt x="2834" y="3"/>
                  </a:lnTo>
                  <a:lnTo>
                    <a:pt x="2806" y="7"/>
                  </a:lnTo>
                  <a:lnTo>
                    <a:pt x="2780" y="11"/>
                  </a:lnTo>
                  <a:lnTo>
                    <a:pt x="2761" y="17"/>
                  </a:lnTo>
                  <a:lnTo>
                    <a:pt x="2724" y="19"/>
                  </a:lnTo>
                  <a:lnTo>
                    <a:pt x="2689" y="24"/>
                  </a:lnTo>
                  <a:lnTo>
                    <a:pt x="2655" y="29"/>
                  </a:lnTo>
                  <a:lnTo>
                    <a:pt x="2620" y="35"/>
                  </a:lnTo>
                  <a:lnTo>
                    <a:pt x="2586" y="43"/>
                  </a:lnTo>
                  <a:lnTo>
                    <a:pt x="2552" y="53"/>
                  </a:lnTo>
                  <a:lnTo>
                    <a:pt x="2518" y="63"/>
                  </a:lnTo>
                  <a:lnTo>
                    <a:pt x="2486" y="73"/>
                  </a:lnTo>
                  <a:lnTo>
                    <a:pt x="2454" y="85"/>
                  </a:lnTo>
                  <a:lnTo>
                    <a:pt x="2423" y="97"/>
                  </a:lnTo>
                  <a:lnTo>
                    <a:pt x="2393" y="111"/>
                  </a:lnTo>
                  <a:lnTo>
                    <a:pt x="2363" y="125"/>
                  </a:lnTo>
                  <a:lnTo>
                    <a:pt x="2333" y="138"/>
                  </a:lnTo>
                  <a:lnTo>
                    <a:pt x="2306" y="153"/>
                  </a:lnTo>
                  <a:lnTo>
                    <a:pt x="2278" y="169"/>
                  </a:lnTo>
                  <a:lnTo>
                    <a:pt x="2252" y="184"/>
                  </a:lnTo>
                  <a:lnTo>
                    <a:pt x="2218" y="205"/>
                  </a:lnTo>
                  <a:lnTo>
                    <a:pt x="2187" y="224"/>
                  </a:lnTo>
                  <a:lnTo>
                    <a:pt x="2158" y="244"/>
                  </a:lnTo>
                  <a:lnTo>
                    <a:pt x="2132" y="262"/>
                  </a:lnTo>
                  <a:lnTo>
                    <a:pt x="2108" y="280"/>
                  </a:lnTo>
                  <a:lnTo>
                    <a:pt x="2086" y="298"/>
                  </a:lnTo>
                  <a:lnTo>
                    <a:pt x="2065" y="315"/>
                  </a:lnTo>
                  <a:lnTo>
                    <a:pt x="2046" y="332"/>
                  </a:lnTo>
                  <a:lnTo>
                    <a:pt x="2007" y="367"/>
                  </a:lnTo>
                  <a:lnTo>
                    <a:pt x="1968" y="405"/>
                  </a:lnTo>
                  <a:lnTo>
                    <a:pt x="1927" y="446"/>
                  </a:lnTo>
                  <a:lnTo>
                    <a:pt x="1878" y="491"/>
                  </a:lnTo>
                  <a:lnTo>
                    <a:pt x="1866" y="504"/>
                  </a:lnTo>
                  <a:lnTo>
                    <a:pt x="1853" y="517"/>
                  </a:lnTo>
                  <a:lnTo>
                    <a:pt x="1838" y="533"/>
                  </a:lnTo>
                  <a:lnTo>
                    <a:pt x="1823" y="550"/>
                  </a:lnTo>
                  <a:lnTo>
                    <a:pt x="1790" y="592"/>
                  </a:lnTo>
                  <a:lnTo>
                    <a:pt x="1754" y="637"/>
                  </a:lnTo>
                  <a:lnTo>
                    <a:pt x="1717" y="689"/>
                  </a:lnTo>
                  <a:lnTo>
                    <a:pt x="1679" y="744"/>
                  </a:lnTo>
                  <a:lnTo>
                    <a:pt x="1639" y="802"/>
                  </a:lnTo>
                  <a:lnTo>
                    <a:pt x="1600" y="863"/>
                  </a:lnTo>
                  <a:lnTo>
                    <a:pt x="1561" y="926"/>
                  </a:lnTo>
                  <a:lnTo>
                    <a:pt x="1524" y="988"/>
                  </a:lnTo>
                  <a:lnTo>
                    <a:pt x="1488" y="1051"/>
                  </a:lnTo>
                  <a:lnTo>
                    <a:pt x="1454" y="1111"/>
                  </a:lnTo>
                  <a:lnTo>
                    <a:pt x="1425" y="1170"/>
                  </a:lnTo>
                  <a:lnTo>
                    <a:pt x="1398" y="1226"/>
                  </a:lnTo>
                  <a:lnTo>
                    <a:pt x="1387" y="1252"/>
                  </a:lnTo>
                  <a:lnTo>
                    <a:pt x="1377" y="1277"/>
                  </a:lnTo>
                  <a:lnTo>
                    <a:pt x="1367" y="1301"/>
                  </a:lnTo>
                  <a:lnTo>
                    <a:pt x="1359" y="1323"/>
                  </a:lnTo>
                  <a:lnTo>
                    <a:pt x="1340" y="1362"/>
                  </a:lnTo>
                  <a:lnTo>
                    <a:pt x="1320" y="1404"/>
                  </a:lnTo>
                  <a:lnTo>
                    <a:pt x="1300" y="1449"/>
                  </a:lnTo>
                  <a:lnTo>
                    <a:pt x="1280" y="1496"/>
                  </a:lnTo>
                  <a:lnTo>
                    <a:pt x="1261" y="1545"/>
                  </a:lnTo>
                  <a:lnTo>
                    <a:pt x="1241" y="1596"/>
                  </a:lnTo>
                  <a:lnTo>
                    <a:pt x="1222" y="1648"/>
                  </a:lnTo>
                  <a:lnTo>
                    <a:pt x="1204" y="1702"/>
                  </a:lnTo>
                  <a:lnTo>
                    <a:pt x="1167" y="1808"/>
                  </a:lnTo>
                  <a:lnTo>
                    <a:pt x="1133" y="1915"/>
                  </a:lnTo>
                  <a:lnTo>
                    <a:pt x="1101" y="2016"/>
                  </a:lnTo>
                  <a:lnTo>
                    <a:pt x="1071" y="2110"/>
                  </a:lnTo>
                  <a:lnTo>
                    <a:pt x="1055" y="2162"/>
                  </a:lnTo>
                  <a:lnTo>
                    <a:pt x="1039" y="2213"/>
                  </a:lnTo>
                  <a:lnTo>
                    <a:pt x="1023" y="2264"/>
                  </a:lnTo>
                  <a:lnTo>
                    <a:pt x="1008" y="2315"/>
                  </a:lnTo>
                  <a:lnTo>
                    <a:pt x="992" y="2367"/>
                  </a:lnTo>
                  <a:lnTo>
                    <a:pt x="976" y="2418"/>
                  </a:lnTo>
                  <a:lnTo>
                    <a:pt x="960" y="2471"/>
                  </a:lnTo>
                  <a:lnTo>
                    <a:pt x="944" y="2523"/>
                  </a:lnTo>
                  <a:lnTo>
                    <a:pt x="929" y="2573"/>
                  </a:lnTo>
                  <a:lnTo>
                    <a:pt x="913" y="2626"/>
                  </a:lnTo>
                  <a:lnTo>
                    <a:pt x="896" y="2682"/>
                  </a:lnTo>
                  <a:lnTo>
                    <a:pt x="880" y="2740"/>
                  </a:lnTo>
                  <a:lnTo>
                    <a:pt x="864" y="2797"/>
                  </a:lnTo>
                  <a:lnTo>
                    <a:pt x="849" y="2852"/>
                  </a:lnTo>
                  <a:lnTo>
                    <a:pt x="836" y="2906"/>
                  </a:lnTo>
                  <a:lnTo>
                    <a:pt x="827" y="2955"/>
                  </a:lnTo>
                  <a:lnTo>
                    <a:pt x="818" y="2977"/>
                  </a:lnTo>
                  <a:lnTo>
                    <a:pt x="809" y="3003"/>
                  </a:lnTo>
                  <a:lnTo>
                    <a:pt x="800" y="3033"/>
                  </a:lnTo>
                  <a:lnTo>
                    <a:pt x="790" y="3067"/>
                  </a:lnTo>
                  <a:lnTo>
                    <a:pt x="770" y="3142"/>
                  </a:lnTo>
                  <a:lnTo>
                    <a:pt x="749" y="3225"/>
                  </a:lnTo>
                  <a:lnTo>
                    <a:pt x="730" y="3310"/>
                  </a:lnTo>
                  <a:lnTo>
                    <a:pt x="712" y="3390"/>
                  </a:lnTo>
                  <a:lnTo>
                    <a:pt x="696" y="3461"/>
                  </a:lnTo>
                  <a:lnTo>
                    <a:pt x="683" y="3519"/>
                  </a:lnTo>
                  <a:lnTo>
                    <a:pt x="666" y="3593"/>
                  </a:lnTo>
                  <a:lnTo>
                    <a:pt x="649" y="3667"/>
                  </a:lnTo>
                  <a:lnTo>
                    <a:pt x="633" y="3740"/>
                  </a:lnTo>
                  <a:lnTo>
                    <a:pt x="617" y="3813"/>
                  </a:lnTo>
                  <a:lnTo>
                    <a:pt x="601" y="3886"/>
                  </a:lnTo>
                  <a:lnTo>
                    <a:pt x="585" y="3960"/>
                  </a:lnTo>
                  <a:lnTo>
                    <a:pt x="569" y="4033"/>
                  </a:lnTo>
                  <a:lnTo>
                    <a:pt x="553" y="4108"/>
                  </a:lnTo>
                  <a:lnTo>
                    <a:pt x="537" y="4182"/>
                  </a:lnTo>
                  <a:lnTo>
                    <a:pt x="522" y="4256"/>
                  </a:lnTo>
                  <a:lnTo>
                    <a:pt x="506" y="4330"/>
                  </a:lnTo>
                  <a:lnTo>
                    <a:pt x="491" y="4406"/>
                  </a:lnTo>
                  <a:lnTo>
                    <a:pt x="476" y="4483"/>
                  </a:lnTo>
                  <a:lnTo>
                    <a:pt x="461" y="4559"/>
                  </a:lnTo>
                  <a:lnTo>
                    <a:pt x="447" y="4636"/>
                  </a:lnTo>
                  <a:lnTo>
                    <a:pt x="433" y="4714"/>
                  </a:lnTo>
                  <a:lnTo>
                    <a:pt x="419" y="4791"/>
                  </a:lnTo>
                  <a:lnTo>
                    <a:pt x="405" y="4868"/>
                  </a:lnTo>
                  <a:lnTo>
                    <a:pt x="392" y="4946"/>
                  </a:lnTo>
                  <a:lnTo>
                    <a:pt x="380" y="5024"/>
                  </a:lnTo>
                  <a:lnTo>
                    <a:pt x="367" y="5100"/>
                  </a:lnTo>
                  <a:lnTo>
                    <a:pt x="356" y="5177"/>
                  </a:lnTo>
                  <a:lnTo>
                    <a:pt x="346" y="5253"/>
                  </a:lnTo>
                  <a:lnTo>
                    <a:pt x="335" y="5328"/>
                  </a:lnTo>
                  <a:lnTo>
                    <a:pt x="320" y="5442"/>
                  </a:lnTo>
                  <a:lnTo>
                    <a:pt x="304" y="5555"/>
                  </a:lnTo>
                  <a:lnTo>
                    <a:pt x="289" y="5668"/>
                  </a:lnTo>
                  <a:lnTo>
                    <a:pt x="275" y="5781"/>
                  </a:lnTo>
                  <a:lnTo>
                    <a:pt x="259" y="5896"/>
                  </a:lnTo>
                  <a:lnTo>
                    <a:pt x="244" y="6009"/>
                  </a:lnTo>
                  <a:lnTo>
                    <a:pt x="229" y="6124"/>
                  </a:lnTo>
                  <a:lnTo>
                    <a:pt x="214" y="6238"/>
                  </a:lnTo>
                  <a:lnTo>
                    <a:pt x="199" y="6352"/>
                  </a:lnTo>
                  <a:lnTo>
                    <a:pt x="185" y="6467"/>
                  </a:lnTo>
                  <a:lnTo>
                    <a:pt x="173" y="6581"/>
                  </a:lnTo>
                  <a:lnTo>
                    <a:pt x="160" y="6697"/>
                  </a:lnTo>
                  <a:lnTo>
                    <a:pt x="148" y="6811"/>
                  </a:lnTo>
                  <a:lnTo>
                    <a:pt x="137" y="6927"/>
                  </a:lnTo>
                  <a:lnTo>
                    <a:pt x="127" y="7042"/>
                  </a:lnTo>
                  <a:lnTo>
                    <a:pt x="119" y="7158"/>
                  </a:lnTo>
                  <a:lnTo>
                    <a:pt x="105" y="7319"/>
                  </a:lnTo>
                  <a:lnTo>
                    <a:pt x="92" y="7481"/>
                  </a:lnTo>
                  <a:lnTo>
                    <a:pt x="79" y="7643"/>
                  </a:lnTo>
                  <a:lnTo>
                    <a:pt x="65" y="7805"/>
                  </a:lnTo>
                  <a:lnTo>
                    <a:pt x="54" y="7967"/>
                  </a:lnTo>
                  <a:lnTo>
                    <a:pt x="42" y="8130"/>
                  </a:lnTo>
                  <a:lnTo>
                    <a:pt x="31" y="8293"/>
                  </a:lnTo>
                  <a:lnTo>
                    <a:pt x="22" y="8456"/>
                  </a:lnTo>
                  <a:lnTo>
                    <a:pt x="14" y="8619"/>
                  </a:lnTo>
                  <a:lnTo>
                    <a:pt x="8" y="8782"/>
                  </a:lnTo>
                  <a:lnTo>
                    <a:pt x="3" y="8946"/>
                  </a:lnTo>
                  <a:lnTo>
                    <a:pt x="0" y="9109"/>
                  </a:lnTo>
                  <a:lnTo>
                    <a:pt x="0" y="9190"/>
                  </a:lnTo>
                  <a:lnTo>
                    <a:pt x="0" y="9273"/>
                  </a:lnTo>
                  <a:lnTo>
                    <a:pt x="1" y="9354"/>
                  </a:lnTo>
                  <a:lnTo>
                    <a:pt x="2" y="9437"/>
                  </a:lnTo>
                  <a:lnTo>
                    <a:pt x="3" y="9518"/>
                  </a:lnTo>
                  <a:lnTo>
                    <a:pt x="7" y="9599"/>
                  </a:lnTo>
                  <a:lnTo>
                    <a:pt x="10" y="9681"/>
                  </a:lnTo>
                  <a:lnTo>
                    <a:pt x="14" y="9763"/>
                  </a:lnTo>
                  <a:lnTo>
                    <a:pt x="21" y="9885"/>
                  </a:lnTo>
                  <a:lnTo>
                    <a:pt x="27" y="10006"/>
                  </a:lnTo>
                  <a:lnTo>
                    <a:pt x="34" y="10128"/>
                  </a:lnTo>
                  <a:lnTo>
                    <a:pt x="41" y="10249"/>
                  </a:lnTo>
                  <a:lnTo>
                    <a:pt x="47" y="10369"/>
                  </a:lnTo>
                  <a:lnTo>
                    <a:pt x="54" y="10490"/>
                  </a:lnTo>
                  <a:lnTo>
                    <a:pt x="61" y="10611"/>
                  </a:lnTo>
                  <a:lnTo>
                    <a:pt x="68" y="10731"/>
                  </a:lnTo>
                  <a:lnTo>
                    <a:pt x="74" y="10851"/>
                  </a:lnTo>
                  <a:lnTo>
                    <a:pt x="82" y="10971"/>
                  </a:lnTo>
                  <a:lnTo>
                    <a:pt x="90" y="11091"/>
                  </a:lnTo>
                  <a:lnTo>
                    <a:pt x="98" y="11213"/>
                  </a:lnTo>
                  <a:lnTo>
                    <a:pt x="108" y="11333"/>
                  </a:lnTo>
                  <a:lnTo>
                    <a:pt x="117" y="11454"/>
                  </a:lnTo>
                  <a:lnTo>
                    <a:pt x="127" y="11575"/>
                  </a:lnTo>
                  <a:lnTo>
                    <a:pt x="138" y="11697"/>
                  </a:lnTo>
                  <a:lnTo>
                    <a:pt x="149" y="11811"/>
                  </a:lnTo>
                  <a:lnTo>
                    <a:pt x="160" y="11926"/>
                  </a:lnTo>
                  <a:lnTo>
                    <a:pt x="172" y="12040"/>
                  </a:lnTo>
                  <a:lnTo>
                    <a:pt x="184" y="12154"/>
                  </a:lnTo>
                  <a:lnTo>
                    <a:pt x="197" y="12269"/>
                  </a:lnTo>
                  <a:lnTo>
                    <a:pt x="209" y="12383"/>
                  </a:lnTo>
                  <a:lnTo>
                    <a:pt x="223" y="12498"/>
                  </a:lnTo>
                  <a:lnTo>
                    <a:pt x="237" y="12611"/>
                  </a:lnTo>
                  <a:lnTo>
                    <a:pt x="252" y="12725"/>
                  </a:lnTo>
                  <a:lnTo>
                    <a:pt x="267" y="12839"/>
                  </a:lnTo>
                  <a:lnTo>
                    <a:pt x="281" y="12953"/>
                  </a:lnTo>
                  <a:lnTo>
                    <a:pt x="298" y="13066"/>
                  </a:lnTo>
                  <a:lnTo>
                    <a:pt x="314" y="13180"/>
                  </a:lnTo>
                  <a:lnTo>
                    <a:pt x="331" y="13293"/>
                  </a:lnTo>
                  <a:lnTo>
                    <a:pt x="349" y="13406"/>
                  </a:lnTo>
                  <a:lnTo>
                    <a:pt x="366" y="13519"/>
                  </a:lnTo>
                  <a:lnTo>
                    <a:pt x="398" y="13707"/>
                  </a:lnTo>
                  <a:lnTo>
                    <a:pt x="433" y="13905"/>
                  </a:lnTo>
                  <a:lnTo>
                    <a:pt x="470" y="14110"/>
                  </a:lnTo>
                  <a:lnTo>
                    <a:pt x="511" y="14322"/>
                  </a:lnTo>
                  <a:lnTo>
                    <a:pt x="555" y="14538"/>
                  </a:lnTo>
                  <a:lnTo>
                    <a:pt x="602" y="14757"/>
                  </a:lnTo>
                  <a:lnTo>
                    <a:pt x="650" y="14979"/>
                  </a:lnTo>
                  <a:lnTo>
                    <a:pt x="701" y="15200"/>
                  </a:lnTo>
                  <a:lnTo>
                    <a:pt x="729" y="15311"/>
                  </a:lnTo>
                  <a:lnTo>
                    <a:pt x="755" y="15420"/>
                  </a:lnTo>
                  <a:lnTo>
                    <a:pt x="784" y="15530"/>
                  </a:lnTo>
                  <a:lnTo>
                    <a:pt x="811" y="15639"/>
                  </a:lnTo>
                  <a:lnTo>
                    <a:pt x="840" y="15747"/>
                  </a:lnTo>
                  <a:lnTo>
                    <a:pt x="870" y="15854"/>
                  </a:lnTo>
                  <a:lnTo>
                    <a:pt x="899" y="15959"/>
                  </a:lnTo>
                  <a:lnTo>
                    <a:pt x="929" y="16064"/>
                  </a:lnTo>
                  <a:lnTo>
                    <a:pt x="960" y="16165"/>
                  </a:lnTo>
                  <a:lnTo>
                    <a:pt x="991" y="16266"/>
                  </a:lnTo>
                  <a:lnTo>
                    <a:pt x="1022" y="16365"/>
                  </a:lnTo>
                  <a:lnTo>
                    <a:pt x="1054" y="16461"/>
                  </a:lnTo>
                  <a:lnTo>
                    <a:pt x="1086" y="16556"/>
                  </a:lnTo>
                  <a:lnTo>
                    <a:pt x="1119" y="16646"/>
                  </a:lnTo>
                  <a:lnTo>
                    <a:pt x="1152" y="16735"/>
                  </a:lnTo>
                  <a:lnTo>
                    <a:pt x="1185" y="16821"/>
                  </a:lnTo>
                  <a:lnTo>
                    <a:pt x="1225" y="16920"/>
                  </a:lnTo>
                  <a:lnTo>
                    <a:pt x="1267" y="17017"/>
                  </a:lnTo>
                  <a:lnTo>
                    <a:pt x="1288" y="17064"/>
                  </a:lnTo>
                  <a:lnTo>
                    <a:pt x="1310" y="17111"/>
                  </a:lnTo>
                  <a:lnTo>
                    <a:pt x="1332" y="17156"/>
                  </a:lnTo>
                  <a:lnTo>
                    <a:pt x="1354" y="17202"/>
                  </a:lnTo>
                  <a:lnTo>
                    <a:pt x="1377" y="17247"/>
                  </a:lnTo>
                  <a:lnTo>
                    <a:pt x="1399" y="17290"/>
                  </a:lnTo>
                  <a:lnTo>
                    <a:pt x="1423" y="17334"/>
                  </a:lnTo>
                  <a:lnTo>
                    <a:pt x="1447" y="17376"/>
                  </a:lnTo>
                  <a:lnTo>
                    <a:pt x="1471" y="17417"/>
                  </a:lnTo>
                  <a:lnTo>
                    <a:pt x="1496" y="17459"/>
                  </a:lnTo>
                  <a:lnTo>
                    <a:pt x="1521" y="17499"/>
                  </a:lnTo>
                  <a:lnTo>
                    <a:pt x="1546" y="17538"/>
                  </a:lnTo>
                  <a:lnTo>
                    <a:pt x="1572" y="17576"/>
                  </a:lnTo>
                  <a:lnTo>
                    <a:pt x="1598" y="17614"/>
                  </a:lnTo>
                  <a:lnTo>
                    <a:pt x="1625" y="17651"/>
                  </a:lnTo>
                  <a:lnTo>
                    <a:pt x="1652" y="17687"/>
                  </a:lnTo>
                  <a:lnTo>
                    <a:pt x="1680" y="17722"/>
                  </a:lnTo>
                  <a:lnTo>
                    <a:pt x="1707" y="17756"/>
                  </a:lnTo>
                  <a:lnTo>
                    <a:pt x="1736" y="17789"/>
                  </a:lnTo>
                  <a:lnTo>
                    <a:pt x="1764" y="17822"/>
                  </a:lnTo>
                  <a:lnTo>
                    <a:pt x="1794" y="17853"/>
                  </a:lnTo>
                  <a:lnTo>
                    <a:pt x="1824" y="17884"/>
                  </a:lnTo>
                  <a:lnTo>
                    <a:pt x="1854" y="17914"/>
                  </a:lnTo>
                  <a:lnTo>
                    <a:pt x="1885" y="17943"/>
                  </a:lnTo>
                  <a:lnTo>
                    <a:pt x="1917" y="17970"/>
                  </a:lnTo>
                  <a:lnTo>
                    <a:pt x="1947" y="17998"/>
                  </a:lnTo>
                  <a:lnTo>
                    <a:pt x="1980" y="18023"/>
                  </a:lnTo>
                  <a:lnTo>
                    <a:pt x="2013" y="18048"/>
                  </a:lnTo>
                  <a:lnTo>
                    <a:pt x="2052" y="18075"/>
                  </a:lnTo>
                  <a:lnTo>
                    <a:pt x="2091" y="18102"/>
                  </a:lnTo>
                  <a:lnTo>
                    <a:pt x="2132" y="18127"/>
                  </a:lnTo>
                  <a:lnTo>
                    <a:pt x="2173" y="18151"/>
                  </a:lnTo>
                  <a:lnTo>
                    <a:pt x="2215" y="18174"/>
                  </a:lnTo>
                  <a:lnTo>
                    <a:pt x="2259" y="18194"/>
                  </a:lnTo>
                  <a:lnTo>
                    <a:pt x="2303" y="18214"/>
                  </a:lnTo>
                  <a:lnTo>
                    <a:pt x="2349" y="18232"/>
                  </a:lnTo>
                  <a:lnTo>
                    <a:pt x="2397" y="18249"/>
                  </a:lnTo>
                  <a:lnTo>
                    <a:pt x="2446" y="18264"/>
                  </a:lnTo>
                  <a:lnTo>
                    <a:pt x="2497" y="18277"/>
                  </a:lnTo>
                  <a:lnTo>
                    <a:pt x="2549" y="18287"/>
                  </a:lnTo>
                  <a:lnTo>
                    <a:pt x="2576" y="18292"/>
                  </a:lnTo>
                  <a:lnTo>
                    <a:pt x="2603" y="18296"/>
                  </a:lnTo>
                  <a:lnTo>
                    <a:pt x="2631" y="18300"/>
                  </a:lnTo>
                  <a:lnTo>
                    <a:pt x="2658" y="18303"/>
                  </a:lnTo>
                  <a:lnTo>
                    <a:pt x="2687" y="18305"/>
                  </a:lnTo>
                  <a:lnTo>
                    <a:pt x="2716" y="18308"/>
                  </a:lnTo>
                  <a:lnTo>
                    <a:pt x="2745" y="18309"/>
                  </a:lnTo>
                  <a:lnTo>
                    <a:pt x="2776" y="18309"/>
                  </a:lnTo>
                  <a:lnTo>
                    <a:pt x="2835" y="18310"/>
                  </a:lnTo>
                  <a:lnTo>
                    <a:pt x="2896" y="18310"/>
                  </a:lnTo>
                  <a:lnTo>
                    <a:pt x="2957" y="18309"/>
                  </a:lnTo>
                  <a:lnTo>
                    <a:pt x="3017" y="18308"/>
                  </a:lnTo>
                  <a:lnTo>
                    <a:pt x="3079" y="18305"/>
                  </a:lnTo>
                  <a:lnTo>
                    <a:pt x="3140" y="18303"/>
                  </a:lnTo>
                  <a:lnTo>
                    <a:pt x="3200" y="18300"/>
                  </a:lnTo>
                  <a:lnTo>
                    <a:pt x="3262" y="18296"/>
                  </a:lnTo>
                  <a:lnTo>
                    <a:pt x="3323" y="18292"/>
                  </a:lnTo>
                  <a:lnTo>
                    <a:pt x="3384" y="18287"/>
                  </a:lnTo>
                  <a:lnTo>
                    <a:pt x="3444" y="18283"/>
                  </a:lnTo>
                  <a:lnTo>
                    <a:pt x="3505" y="18277"/>
                  </a:lnTo>
                  <a:lnTo>
                    <a:pt x="3565" y="18271"/>
                  </a:lnTo>
                  <a:lnTo>
                    <a:pt x="3625" y="18264"/>
                  </a:lnTo>
                  <a:lnTo>
                    <a:pt x="3686" y="18257"/>
                  </a:lnTo>
                  <a:lnTo>
                    <a:pt x="3745" y="18250"/>
                  </a:lnTo>
                  <a:lnTo>
                    <a:pt x="3829" y="18240"/>
                  </a:lnTo>
                  <a:lnTo>
                    <a:pt x="3912" y="18230"/>
                  </a:lnTo>
                  <a:lnTo>
                    <a:pt x="3995" y="18218"/>
                  </a:lnTo>
                  <a:lnTo>
                    <a:pt x="4076" y="18206"/>
                  </a:lnTo>
                  <a:lnTo>
                    <a:pt x="4157" y="18192"/>
                  </a:lnTo>
                  <a:lnTo>
                    <a:pt x="4236" y="18178"/>
                  </a:lnTo>
                  <a:lnTo>
                    <a:pt x="4316" y="18165"/>
                  </a:lnTo>
                  <a:lnTo>
                    <a:pt x="4395" y="18150"/>
                  </a:lnTo>
                  <a:lnTo>
                    <a:pt x="4473" y="18134"/>
                  </a:lnTo>
                  <a:lnTo>
                    <a:pt x="4549" y="18118"/>
                  </a:lnTo>
                  <a:lnTo>
                    <a:pt x="4627" y="18101"/>
                  </a:lnTo>
                  <a:lnTo>
                    <a:pt x="4704" y="18083"/>
                  </a:lnTo>
                  <a:lnTo>
                    <a:pt x="4779" y="18066"/>
                  </a:lnTo>
                  <a:lnTo>
                    <a:pt x="4855" y="18048"/>
                  </a:lnTo>
                  <a:lnTo>
                    <a:pt x="4931" y="18028"/>
                  </a:lnTo>
                  <a:lnTo>
                    <a:pt x="5006" y="18009"/>
                  </a:lnTo>
                  <a:lnTo>
                    <a:pt x="5156" y="17969"/>
                  </a:lnTo>
                  <a:lnTo>
                    <a:pt x="5305" y="17927"/>
                  </a:lnTo>
                  <a:lnTo>
                    <a:pt x="5455" y="17882"/>
                  </a:lnTo>
                  <a:lnTo>
                    <a:pt x="5603" y="17836"/>
                  </a:lnTo>
                  <a:lnTo>
                    <a:pt x="5753" y="17789"/>
                  </a:lnTo>
                  <a:lnTo>
                    <a:pt x="5904" y="17741"/>
                  </a:lnTo>
                  <a:lnTo>
                    <a:pt x="6056" y="17691"/>
                  </a:lnTo>
                  <a:lnTo>
                    <a:pt x="6211" y="17639"/>
                  </a:lnTo>
                  <a:lnTo>
                    <a:pt x="6273" y="17619"/>
                  </a:lnTo>
                  <a:lnTo>
                    <a:pt x="6368" y="17586"/>
                  </a:lnTo>
                  <a:lnTo>
                    <a:pt x="6483" y="17544"/>
                  </a:lnTo>
                  <a:lnTo>
                    <a:pt x="6608" y="17501"/>
                  </a:lnTo>
                  <a:lnTo>
                    <a:pt x="6729" y="17456"/>
                  </a:lnTo>
                  <a:lnTo>
                    <a:pt x="6837" y="17415"/>
                  </a:lnTo>
                  <a:lnTo>
                    <a:pt x="6881" y="17398"/>
                  </a:lnTo>
                  <a:lnTo>
                    <a:pt x="6917" y="17382"/>
                  </a:lnTo>
                  <a:lnTo>
                    <a:pt x="6943" y="17369"/>
                  </a:lnTo>
                  <a:lnTo>
                    <a:pt x="6959" y="17361"/>
                  </a:lnTo>
                  <a:lnTo>
                    <a:pt x="6994" y="17351"/>
                  </a:lnTo>
                  <a:lnTo>
                    <a:pt x="7046" y="17333"/>
                  </a:lnTo>
                  <a:lnTo>
                    <a:pt x="7116" y="17308"/>
                  </a:lnTo>
                  <a:lnTo>
                    <a:pt x="7200" y="17277"/>
                  </a:lnTo>
                  <a:lnTo>
                    <a:pt x="7294" y="17240"/>
                  </a:lnTo>
                  <a:lnTo>
                    <a:pt x="7397" y="17200"/>
                  </a:lnTo>
                  <a:lnTo>
                    <a:pt x="7507" y="17156"/>
                  </a:lnTo>
                  <a:lnTo>
                    <a:pt x="7621" y="17112"/>
                  </a:lnTo>
                  <a:lnTo>
                    <a:pt x="7734" y="17066"/>
                  </a:lnTo>
                  <a:lnTo>
                    <a:pt x="7846" y="17021"/>
                  </a:lnTo>
                  <a:lnTo>
                    <a:pt x="7955" y="16977"/>
                  </a:lnTo>
                  <a:lnTo>
                    <a:pt x="8057" y="16937"/>
                  </a:lnTo>
                  <a:lnTo>
                    <a:pt x="8148" y="16899"/>
                  </a:lnTo>
                  <a:lnTo>
                    <a:pt x="8228" y="16867"/>
                  </a:lnTo>
                  <a:lnTo>
                    <a:pt x="8295" y="16841"/>
                  </a:lnTo>
                  <a:lnTo>
                    <a:pt x="8344" y="16821"/>
                  </a:lnTo>
                  <a:lnTo>
                    <a:pt x="8396" y="16799"/>
                  </a:lnTo>
                  <a:lnTo>
                    <a:pt x="8454" y="16778"/>
                  </a:lnTo>
                  <a:lnTo>
                    <a:pt x="8513" y="16755"/>
                  </a:lnTo>
                  <a:lnTo>
                    <a:pt x="8574" y="16731"/>
                  </a:lnTo>
                  <a:lnTo>
                    <a:pt x="8633" y="16707"/>
                  </a:lnTo>
                  <a:lnTo>
                    <a:pt x="8690" y="16682"/>
                  </a:lnTo>
                  <a:lnTo>
                    <a:pt x="8744" y="16658"/>
                  </a:lnTo>
                  <a:lnTo>
                    <a:pt x="8792" y="16633"/>
                  </a:lnTo>
                  <a:lnTo>
                    <a:pt x="8829" y="16621"/>
                  </a:lnTo>
                  <a:lnTo>
                    <a:pt x="8872" y="16605"/>
                  </a:lnTo>
                  <a:lnTo>
                    <a:pt x="8918" y="16587"/>
                  </a:lnTo>
                  <a:lnTo>
                    <a:pt x="8965" y="16565"/>
                  </a:lnTo>
                  <a:lnTo>
                    <a:pt x="9013" y="16543"/>
                  </a:lnTo>
                  <a:lnTo>
                    <a:pt x="9059" y="16522"/>
                  </a:lnTo>
                  <a:lnTo>
                    <a:pt x="9100" y="16502"/>
                  </a:lnTo>
                  <a:lnTo>
                    <a:pt x="9137" y="16485"/>
                  </a:lnTo>
                  <a:lnTo>
                    <a:pt x="9178" y="16465"/>
                  </a:lnTo>
                  <a:lnTo>
                    <a:pt x="9220" y="16447"/>
                  </a:lnTo>
                  <a:lnTo>
                    <a:pt x="9263" y="16429"/>
                  </a:lnTo>
                  <a:lnTo>
                    <a:pt x="9304" y="16409"/>
                  </a:lnTo>
                  <a:lnTo>
                    <a:pt x="9346" y="16391"/>
                  </a:lnTo>
                  <a:lnTo>
                    <a:pt x="9388" y="16371"/>
                  </a:lnTo>
                  <a:lnTo>
                    <a:pt x="9430" y="16352"/>
                  </a:lnTo>
                  <a:lnTo>
                    <a:pt x="9471" y="16331"/>
                  </a:lnTo>
                  <a:lnTo>
                    <a:pt x="9550" y="16292"/>
                  </a:lnTo>
                  <a:lnTo>
                    <a:pt x="9633" y="16254"/>
                  </a:lnTo>
                  <a:lnTo>
                    <a:pt x="9720" y="16214"/>
                  </a:lnTo>
                  <a:lnTo>
                    <a:pt x="9807" y="16173"/>
                  </a:lnTo>
                  <a:lnTo>
                    <a:pt x="9894" y="16132"/>
                  </a:lnTo>
                  <a:lnTo>
                    <a:pt x="9978" y="16091"/>
                  </a:lnTo>
                  <a:lnTo>
                    <a:pt x="10018" y="16069"/>
                  </a:lnTo>
                  <a:lnTo>
                    <a:pt x="10057" y="16048"/>
                  </a:lnTo>
                  <a:lnTo>
                    <a:pt x="10093" y="16026"/>
                  </a:lnTo>
                  <a:lnTo>
                    <a:pt x="10129" y="16004"/>
                  </a:lnTo>
                  <a:lnTo>
                    <a:pt x="10153" y="15994"/>
                  </a:lnTo>
                  <a:lnTo>
                    <a:pt x="10184" y="15979"/>
                  </a:lnTo>
                  <a:lnTo>
                    <a:pt x="10220" y="15962"/>
                  </a:lnTo>
                  <a:lnTo>
                    <a:pt x="10263" y="15939"/>
                  </a:lnTo>
                  <a:lnTo>
                    <a:pt x="10363" y="15886"/>
                  </a:lnTo>
                  <a:lnTo>
                    <a:pt x="10482" y="15821"/>
                  </a:lnTo>
                  <a:lnTo>
                    <a:pt x="10614" y="15748"/>
                  </a:lnTo>
                  <a:lnTo>
                    <a:pt x="10756" y="15669"/>
                  </a:lnTo>
                  <a:lnTo>
                    <a:pt x="10903" y="15584"/>
                  </a:lnTo>
                  <a:lnTo>
                    <a:pt x="11053" y="15498"/>
                  </a:lnTo>
                  <a:lnTo>
                    <a:pt x="11202" y="15411"/>
                  </a:lnTo>
                  <a:lnTo>
                    <a:pt x="11344" y="15328"/>
                  </a:lnTo>
                  <a:lnTo>
                    <a:pt x="11477" y="15249"/>
                  </a:lnTo>
                  <a:lnTo>
                    <a:pt x="11597" y="15176"/>
                  </a:lnTo>
                  <a:lnTo>
                    <a:pt x="11700" y="15111"/>
                  </a:lnTo>
                  <a:lnTo>
                    <a:pt x="11781" y="15060"/>
                  </a:lnTo>
                  <a:lnTo>
                    <a:pt x="11813" y="15038"/>
                  </a:lnTo>
                  <a:lnTo>
                    <a:pt x="11838" y="15021"/>
                  </a:lnTo>
                  <a:lnTo>
                    <a:pt x="11857" y="15007"/>
                  </a:lnTo>
                  <a:lnTo>
                    <a:pt x="11867" y="14997"/>
                  </a:lnTo>
                  <a:lnTo>
                    <a:pt x="11879" y="14991"/>
                  </a:lnTo>
                  <a:lnTo>
                    <a:pt x="11898" y="14982"/>
                  </a:lnTo>
                  <a:lnTo>
                    <a:pt x="11919" y="14970"/>
                  </a:lnTo>
                  <a:lnTo>
                    <a:pt x="11947" y="14954"/>
                  </a:lnTo>
                  <a:lnTo>
                    <a:pt x="12012" y="14913"/>
                  </a:lnTo>
                  <a:lnTo>
                    <a:pt x="12090" y="14864"/>
                  </a:lnTo>
                  <a:lnTo>
                    <a:pt x="12179" y="14806"/>
                  </a:lnTo>
                  <a:lnTo>
                    <a:pt x="12276" y="14741"/>
                  </a:lnTo>
                  <a:lnTo>
                    <a:pt x="12379" y="14672"/>
                  </a:lnTo>
                  <a:lnTo>
                    <a:pt x="12485" y="14600"/>
                  </a:lnTo>
                  <a:lnTo>
                    <a:pt x="12590" y="14528"/>
                  </a:lnTo>
                  <a:lnTo>
                    <a:pt x="12694" y="14457"/>
                  </a:lnTo>
                  <a:lnTo>
                    <a:pt x="12791" y="14388"/>
                  </a:lnTo>
                  <a:lnTo>
                    <a:pt x="12883" y="14324"/>
                  </a:lnTo>
                  <a:lnTo>
                    <a:pt x="12963" y="14267"/>
                  </a:lnTo>
                  <a:lnTo>
                    <a:pt x="13031" y="14218"/>
                  </a:lnTo>
                  <a:lnTo>
                    <a:pt x="13083" y="14179"/>
                  </a:lnTo>
                  <a:lnTo>
                    <a:pt x="13116" y="14152"/>
                  </a:lnTo>
                  <a:lnTo>
                    <a:pt x="13131" y="14143"/>
                  </a:lnTo>
                  <a:lnTo>
                    <a:pt x="13152" y="14131"/>
                  </a:lnTo>
                  <a:lnTo>
                    <a:pt x="13179" y="14112"/>
                  </a:lnTo>
                  <a:lnTo>
                    <a:pt x="13212" y="14088"/>
                  </a:lnTo>
                  <a:lnTo>
                    <a:pt x="13294" y="14030"/>
                  </a:lnTo>
                  <a:lnTo>
                    <a:pt x="13392" y="13958"/>
                  </a:lnTo>
                  <a:lnTo>
                    <a:pt x="13505" y="13873"/>
                  </a:lnTo>
                  <a:lnTo>
                    <a:pt x="13628" y="13779"/>
                  </a:lnTo>
                  <a:lnTo>
                    <a:pt x="13758" y="13680"/>
                  </a:lnTo>
                  <a:lnTo>
                    <a:pt x="13891" y="13578"/>
                  </a:lnTo>
                  <a:lnTo>
                    <a:pt x="14024" y="13475"/>
                  </a:lnTo>
                  <a:lnTo>
                    <a:pt x="14153" y="13374"/>
                  </a:lnTo>
                  <a:lnTo>
                    <a:pt x="14274" y="13278"/>
                  </a:lnTo>
                  <a:lnTo>
                    <a:pt x="14385" y="13190"/>
                  </a:lnTo>
                  <a:lnTo>
                    <a:pt x="14481" y="13112"/>
                  </a:lnTo>
                  <a:lnTo>
                    <a:pt x="14559" y="13048"/>
                  </a:lnTo>
                  <a:lnTo>
                    <a:pt x="14590" y="13022"/>
                  </a:lnTo>
                  <a:lnTo>
                    <a:pt x="14615" y="13000"/>
                  </a:lnTo>
                  <a:lnTo>
                    <a:pt x="14634" y="12982"/>
                  </a:lnTo>
                  <a:lnTo>
                    <a:pt x="14645" y="12970"/>
                  </a:lnTo>
                  <a:lnTo>
                    <a:pt x="14658" y="12963"/>
                  </a:lnTo>
                  <a:lnTo>
                    <a:pt x="14673" y="12954"/>
                  </a:lnTo>
                  <a:lnTo>
                    <a:pt x="14690" y="12942"/>
                  </a:lnTo>
                  <a:lnTo>
                    <a:pt x="14708" y="12928"/>
                  </a:lnTo>
                  <a:lnTo>
                    <a:pt x="14751" y="12895"/>
                  </a:lnTo>
                  <a:lnTo>
                    <a:pt x="14802" y="12854"/>
                  </a:lnTo>
                  <a:lnTo>
                    <a:pt x="14857" y="12807"/>
                  </a:lnTo>
                  <a:lnTo>
                    <a:pt x="14917" y="12756"/>
                  </a:lnTo>
                  <a:lnTo>
                    <a:pt x="14979" y="12701"/>
                  </a:lnTo>
                  <a:lnTo>
                    <a:pt x="15044" y="12645"/>
                  </a:lnTo>
                  <a:lnTo>
                    <a:pt x="15110" y="12587"/>
                  </a:lnTo>
                  <a:lnTo>
                    <a:pt x="15175" y="12530"/>
                  </a:lnTo>
                  <a:lnTo>
                    <a:pt x="15238" y="12475"/>
                  </a:lnTo>
                  <a:lnTo>
                    <a:pt x="15298" y="12421"/>
                  </a:lnTo>
                  <a:lnTo>
                    <a:pt x="15354" y="12372"/>
                  </a:lnTo>
                  <a:lnTo>
                    <a:pt x="15405" y="12328"/>
                  </a:lnTo>
                  <a:lnTo>
                    <a:pt x="15451" y="12291"/>
                  </a:lnTo>
                  <a:lnTo>
                    <a:pt x="15487" y="12261"/>
                  </a:lnTo>
                  <a:lnTo>
                    <a:pt x="15508" y="12245"/>
                  </a:lnTo>
                  <a:lnTo>
                    <a:pt x="15520" y="12233"/>
                  </a:lnTo>
                  <a:lnTo>
                    <a:pt x="15534" y="12220"/>
                  </a:lnTo>
                  <a:lnTo>
                    <a:pt x="15555" y="12200"/>
                  </a:lnTo>
                  <a:lnTo>
                    <a:pt x="15765" y="12013"/>
                  </a:lnTo>
                  <a:lnTo>
                    <a:pt x="15798" y="11979"/>
                  </a:lnTo>
                  <a:lnTo>
                    <a:pt x="15830" y="11947"/>
                  </a:lnTo>
                  <a:lnTo>
                    <a:pt x="15863" y="11915"/>
                  </a:lnTo>
                  <a:lnTo>
                    <a:pt x="15895" y="11884"/>
                  </a:lnTo>
                  <a:lnTo>
                    <a:pt x="15927" y="11853"/>
                  </a:lnTo>
                  <a:lnTo>
                    <a:pt x="15959" y="11823"/>
                  </a:lnTo>
                  <a:lnTo>
                    <a:pt x="15992" y="11790"/>
                  </a:lnTo>
                  <a:lnTo>
                    <a:pt x="16025" y="11758"/>
                  </a:lnTo>
                  <a:lnTo>
                    <a:pt x="16052" y="11733"/>
                  </a:lnTo>
                  <a:lnTo>
                    <a:pt x="16089" y="11696"/>
                  </a:lnTo>
                  <a:lnTo>
                    <a:pt x="16136" y="11649"/>
                  </a:lnTo>
                  <a:lnTo>
                    <a:pt x="16190" y="11595"/>
                  </a:lnTo>
                  <a:lnTo>
                    <a:pt x="16248" y="11535"/>
                  </a:lnTo>
                  <a:lnTo>
                    <a:pt x="16311" y="11470"/>
                  </a:lnTo>
                  <a:lnTo>
                    <a:pt x="16377" y="11403"/>
                  </a:lnTo>
                  <a:lnTo>
                    <a:pt x="16443" y="11335"/>
                  </a:lnTo>
                  <a:lnTo>
                    <a:pt x="16508" y="11268"/>
                  </a:lnTo>
                  <a:lnTo>
                    <a:pt x="16571" y="11202"/>
                  </a:lnTo>
                  <a:lnTo>
                    <a:pt x="16629" y="11140"/>
                  </a:lnTo>
                  <a:lnTo>
                    <a:pt x="16681" y="11084"/>
                  </a:lnTo>
                  <a:lnTo>
                    <a:pt x="16726" y="11036"/>
                  </a:lnTo>
                  <a:lnTo>
                    <a:pt x="16761" y="10997"/>
                  </a:lnTo>
                  <a:lnTo>
                    <a:pt x="16786" y="10969"/>
                  </a:lnTo>
                  <a:lnTo>
                    <a:pt x="16797" y="10953"/>
                  </a:lnTo>
                  <a:lnTo>
                    <a:pt x="16818" y="10935"/>
                  </a:lnTo>
                  <a:lnTo>
                    <a:pt x="16837" y="10915"/>
                  </a:lnTo>
                  <a:lnTo>
                    <a:pt x="16856" y="10896"/>
                  </a:lnTo>
                  <a:lnTo>
                    <a:pt x="16874" y="10875"/>
                  </a:lnTo>
                  <a:lnTo>
                    <a:pt x="16908" y="10833"/>
                  </a:lnTo>
                  <a:lnTo>
                    <a:pt x="16943" y="10789"/>
                  </a:lnTo>
                  <a:lnTo>
                    <a:pt x="17006" y="10707"/>
                  </a:lnTo>
                  <a:lnTo>
                    <a:pt x="17067" y="10626"/>
                  </a:lnTo>
                  <a:lnTo>
                    <a:pt x="17128" y="10543"/>
                  </a:lnTo>
                  <a:lnTo>
                    <a:pt x="17185" y="10462"/>
                  </a:lnTo>
                  <a:lnTo>
                    <a:pt x="17214" y="10421"/>
                  </a:lnTo>
                  <a:lnTo>
                    <a:pt x="17241" y="10379"/>
                  </a:lnTo>
                  <a:lnTo>
                    <a:pt x="17269" y="10337"/>
                  </a:lnTo>
                  <a:lnTo>
                    <a:pt x="17295" y="10296"/>
                  </a:lnTo>
                  <a:lnTo>
                    <a:pt x="17321" y="10254"/>
                  </a:lnTo>
                  <a:lnTo>
                    <a:pt x="17347" y="10211"/>
                  </a:lnTo>
                  <a:lnTo>
                    <a:pt x="17372" y="10169"/>
                  </a:lnTo>
                  <a:lnTo>
                    <a:pt x="17396" y="10125"/>
                  </a:lnTo>
                  <a:lnTo>
                    <a:pt x="17419" y="10081"/>
                  </a:lnTo>
                  <a:lnTo>
                    <a:pt x="17442" y="10037"/>
                  </a:lnTo>
                  <a:lnTo>
                    <a:pt x="17463" y="9992"/>
                  </a:lnTo>
                  <a:lnTo>
                    <a:pt x="17485" y="9946"/>
                  </a:lnTo>
                  <a:lnTo>
                    <a:pt x="17505" y="9900"/>
                  </a:lnTo>
                  <a:lnTo>
                    <a:pt x="17524" y="9853"/>
                  </a:lnTo>
                  <a:lnTo>
                    <a:pt x="17543" y="9805"/>
                  </a:lnTo>
                  <a:lnTo>
                    <a:pt x="17561" y="9757"/>
                  </a:lnTo>
                  <a:lnTo>
                    <a:pt x="17578" y="9708"/>
                  </a:lnTo>
                  <a:lnTo>
                    <a:pt x="17594" y="9657"/>
                  </a:lnTo>
                  <a:lnTo>
                    <a:pt x="17609" y="9606"/>
                  </a:lnTo>
                  <a:lnTo>
                    <a:pt x="17622" y="9553"/>
                  </a:lnTo>
                  <a:lnTo>
                    <a:pt x="17636" y="9501"/>
                  </a:lnTo>
                  <a:lnTo>
                    <a:pt x="17648" y="9446"/>
                  </a:lnTo>
                  <a:lnTo>
                    <a:pt x="17659" y="9391"/>
                  </a:lnTo>
                  <a:lnTo>
                    <a:pt x="17669" y="9334"/>
                  </a:lnTo>
                  <a:lnTo>
                    <a:pt x="17673" y="9309"/>
                  </a:lnTo>
                  <a:lnTo>
                    <a:pt x="17675" y="9283"/>
                  </a:lnTo>
                  <a:lnTo>
                    <a:pt x="17675" y="9255"/>
                  </a:lnTo>
                  <a:lnTo>
                    <a:pt x="17674" y="9226"/>
                  </a:lnTo>
                  <a:lnTo>
                    <a:pt x="17672" y="9196"/>
                  </a:lnTo>
                  <a:lnTo>
                    <a:pt x="17669" y="9165"/>
                  </a:lnTo>
                  <a:lnTo>
                    <a:pt x="17665" y="9133"/>
                  </a:lnTo>
                  <a:lnTo>
                    <a:pt x="17659" y="9101"/>
                  </a:lnTo>
                  <a:lnTo>
                    <a:pt x="17653" y="9068"/>
                  </a:lnTo>
                  <a:lnTo>
                    <a:pt x="17645" y="9034"/>
                  </a:lnTo>
                  <a:lnTo>
                    <a:pt x="17637" y="8999"/>
                  </a:lnTo>
                  <a:lnTo>
                    <a:pt x="17629" y="8965"/>
                  </a:lnTo>
                  <a:lnTo>
                    <a:pt x="17609" y="8895"/>
                  </a:lnTo>
                  <a:lnTo>
                    <a:pt x="17587" y="8825"/>
                  </a:lnTo>
                  <a:lnTo>
                    <a:pt x="17563" y="8757"/>
                  </a:lnTo>
                  <a:lnTo>
                    <a:pt x="17539" y="8689"/>
                  </a:lnTo>
                  <a:lnTo>
                    <a:pt x="17513" y="8624"/>
                  </a:lnTo>
                  <a:lnTo>
                    <a:pt x="17487" y="8563"/>
                  </a:lnTo>
                  <a:lnTo>
                    <a:pt x="17462" y="8506"/>
                  </a:lnTo>
                  <a:lnTo>
                    <a:pt x="17437" y="8455"/>
                  </a:lnTo>
                  <a:lnTo>
                    <a:pt x="17415" y="8408"/>
                  </a:lnTo>
                  <a:lnTo>
                    <a:pt x="17394" y="8369"/>
                  </a:lnTo>
                  <a:lnTo>
                    <a:pt x="17360" y="8310"/>
                  </a:lnTo>
                  <a:lnTo>
                    <a:pt x="17328" y="8254"/>
                  </a:lnTo>
                  <a:lnTo>
                    <a:pt x="17297" y="8203"/>
                  </a:lnTo>
                  <a:lnTo>
                    <a:pt x="17268" y="8155"/>
                  </a:lnTo>
                  <a:lnTo>
                    <a:pt x="17239" y="8109"/>
                  </a:lnTo>
                  <a:lnTo>
                    <a:pt x="17210" y="8066"/>
                  </a:lnTo>
                  <a:lnTo>
                    <a:pt x="17182" y="8023"/>
                  </a:lnTo>
                  <a:lnTo>
                    <a:pt x="17153" y="7981"/>
                  </a:lnTo>
                  <a:lnTo>
                    <a:pt x="17123" y="7941"/>
                  </a:lnTo>
                  <a:lnTo>
                    <a:pt x="17093" y="7900"/>
                  </a:lnTo>
                  <a:lnTo>
                    <a:pt x="17062" y="7858"/>
                  </a:lnTo>
                  <a:lnTo>
                    <a:pt x="17029" y="7816"/>
                  </a:lnTo>
                  <a:lnTo>
                    <a:pt x="16958" y="7727"/>
                  </a:lnTo>
                  <a:lnTo>
                    <a:pt x="16877" y="7627"/>
                  </a:lnTo>
                  <a:lnTo>
                    <a:pt x="16843" y="7585"/>
                  </a:lnTo>
                  <a:lnTo>
                    <a:pt x="16805" y="7540"/>
                  </a:lnTo>
                  <a:lnTo>
                    <a:pt x="16766" y="7493"/>
                  </a:lnTo>
                  <a:lnTo>
                    <a:pt x="16725" y="7446"/>
                  </a:lnTo>
                  <a:lnTo>
                    <a:pt x="16641" y="7350"/>
                  </a:lnTo>
                  <a:lnTo>
                    <a:pt x="16551" y="7253"/>
                  </a:lnTo>
                  <a:lnTo>
                    <a:pt x="16462" y="7157"/>
                  </a:lnTo>
                  <a:lnTo>
                    <a:pt x="16373" y="7065"/>
                  </a:lnTo>
                  <a:lnTo>
                    <a:pt x="16287" y="6978"/>
                  </a:lnTo>
                  <a:lnTo>
                    <a:pt x="16207" y="6899"/>
                  </a:lnTo>
                  <a:lnTo>
                    <a:pt x="16179" y="6872"/>
                  </a:lnTo>
                  <a:lnTo>
                    <a:pt x="16153" y="6842"/>
                  </a:lnTo>
                  <a:lnTo>
                    <a:pt x="16127" y="6811"/>
                  </a:lnTo>
                  <a:lnTo>
                    <a:pt x="16099" y="6779"/>
                  </a:lnTo>
                  <a:lnTo>
                    <a:pt x="16071" y="6747"/>
                  </a:lnTo>
                  <a:lnTo>
                    <a:pt x="16042" y="6715"/>
                  </a:lnTo>
                  <a:lnTo>
                    <a:pt x="16011" y="6683"/>
                  </a:lnTo>
                  <a:lnTo>
                    <a:pt x="15979" y="6652"/>
                  </a:lnTo>
                  <a:lnTo>
                    <a:pt x="14313" y="5186"/>
                  </a:lnTo>
                  <a:lnTo>
                    <a:pt x="14230" y="5121"/>
                  </a:lnTo>
                  <a:lnTo>
                    <a:pt x="14144" y="5052"/>
                  </a:lnTo>
                  <a:lnTo>
                    <a:pt x="14058" y="4981"/>
                  </a:lnTo>
                  <a:lnTo>
                    <a:pt x="13972" y="4911"/>
                  </a:lnTo>
                  <a:lnTo>
                    <a:pt x="13885" y="4840"/>
                  </a:lnTo>
                  <a:lnTo>
                    <a:pt x="13797" y="4769"/>
                  </a:lnTo>
                  <a:lnTo>
                    <a:pt x="13709" y="4700"/>
                  </a:lnTo>
                  <a:lnTo>
                    <a:pt x="13622" y="4634"/>
                  </a:lnTo>
                  <a:lnTo>
                    <a:pt x="13528" y="4565"/>
                  </a:lnTo>
                  <a:lnTo>
                    <a:pt x="13437" y="4496"/>
                  </a:lnTo>
                  <a:lnTo>
                    <a:pt x="13348" y="4430"/>
                  </a:lnTo>
                  <a:lnTo>
                    <a:pt x="13259" y="4364"/>
                  </a:lnTo>
                  <a:lnTo>
                    <a:pt x="13172" y="4299"/>
                  </a:lnTo>
                  <a:lnTo>
                    <a:pt x="13085" y="4234"/>
                  </a:lnTo>
                  <a:lnTo>
                    <a:pt x="12999" y="4170"/>
                  </a:lnTo>
                  <a:lnTo>
                    <a:pt x="12913" y="4107"/>
                  </a:lnTo>
                  <a:lnTo>
                    <a:pt x="12826" y="4043"/>
                  </a:lnTo>
                  <a:lnTo>
                    <a:pt x="12738" y="3980"/>
                  </a:lnTo>
                  <a:lnTo>
                    <a:pt x="12650" y="3916"/>
                  </a:lnTo>
                  <a:lnTo>
                    <a:pt x="12559" y="3852"/>
                  </a:lnTo>
                  <a:lnTo>
                    <a:pt x="12468" y="3787"/>
                  </a:lnTo>
                  <a:lnTo>
                    <a:pt x="12373" y="3722"/>
                  </a:lnTo>
                  <a:lnTo>
                    <a:pt x="12276" y="3655"/>
                  </a:lnTo>
                  <a:lnTo>
                    <a:pt x="12177" y="3589"/>
                  </a:lnTo>
                  <a:lnTo>
                    <a:pt x="12083" y="3525"/>
                  </a:lnTo>
                  <a:lnTo>
                    <a:pt x="11988" y="3463"/>
                  </a:lnTo>
                  <a:lnTo>
                    <a:pt x="11893" y="3402"/>
                  </a:lnTo>
                  <a:lnTo>
                    <a:pt x="11798" y="3340"/>
                  </a:lnTo>
                  <a:lnTo>
                    <a:pt x="11702" y="3280"/>
                  </a:lnTo>
                  <a:lnTo>
                    <a:pt x="11606" y="3219"/>
                  </a:lnTo>
                  <a:lnTo>
                    <a:pt x="11509" y="3158"/>
                  </a:lnTo>
                  <a:lnTo>
                    <a:pt x="11411" y="3097"/>
                  </a:lnTo>
                  <a:lnTo>
                    <a:pt x="11318" y="3037"/>
                  </a:lnTo>
                  <a:lnTo>
                    <a:pt x="11222" y="2979"/>
                  </a:lnTo>
                  <a:lnTo>
                    <a:pt x="11125" y="2920"/>
                  </a:lnTo>
                  <a:lnTo>
                    <a:pt x="11028" y="2863"/>
                  </a:lnTo>
                  <a:lnTo>
                    <a:pt x="10930" y="2806"/>
                  </a:lnTo>
                  <a:lnTo>
                    <a:pt x="10831" y="2749"/>
                  </a:lnTo>
                  <a:lnTo>
                    <a:pt x="10732" y="2692"/>
                  </a:lnTo>
                  <a:lnTo>
                    <a:pt x="10631" y="2635"/>
                  </a:lnTo>
                  <a:lnTo>
                    <a:pt x="10529" y="2579"/>
                  </a:lnTo>
                  <a:lnTo>
                    <a:pt x="10427" y="2523"/>
                  </a:lnTo>
                  <a:lnTo>
                    <a:pt x="10326" y="2468"/>
                  </a:lnTo>
                  <a:lnTo>
                    <a:pt x="10223" y="2413"/>
                  </a:lnTo>
                  <a:lnTo>
                    <a:pt x="10120" y="2359"/>
                  </a:lnTo>
                  <a:lnTo>
                    <a:pt x="10015" y="2305"/>
                  </a:lnTo>
                  <a:lnTo>
                    <a:pt x="9911" y="2251"/>
                  </a:lnTo>
                  <a:lnTo>
                    <a:pt x="9807" y="2198"/>
                  </a:lnTo>
                  <a:lnTo>
                    <a:pt x="9735" y="2162"/>
                  </a:lnTo>
                  <a:lnTo>
                    <a:pt x="9660" y="2124"/>
                  </a:lnTo>
                  <a:lnTo>
                    <a:pt x="9583" y="2086"/>
                  </a:lnTo>
                  <a:lnTo>
                    <a:pt x="9504" y="2047"/>
                  </a:lnTo>
                  <a:lnTo>
                    <a:pt x="9423" y="2010"/>
                  </a:lnTo>
                  <a:lnTo>
                    <a:pt x="9340" y="1971"/>
                  </a:lnTo>
                  <a:lnTo>
                    <a:pt x="9258" y="1932"/>
                  </a:lnTo>
                  <a:lnTo>
                    <a:pt x="9174" y="1893"/>
                  </a:lnTo>
                  <a:lnTo>
                    <a:pt x="9091" y="1855"/>
                  </a:lnTo>
                  <a:lnTo>
                    <a:pt x="9006" y="1816"/>
                  </a:lnTo>
                  <a:lnTo>
                    <a:pt x="8923" y="1780"/>
                  </a:lnTo>
                  <a:lnTo>
                    <a:pt x="8840" y="1743"/>
                  </a:lnTo>
                  <a:lnTo>
                    <a:pt x="8759" y="1707"/>
                  </a:lnTo>
                  <a:lnTo>
                    <a:pt x="8679" y="1673"/>
                  </a:lnTo>
                  <a:lnTo>
                    <a:pt x="8600" y="1640"/>
                  </a:lnTo>
                  <a:lnTo>
                    <a:pt x="8523" y="1608"/>
                  </a:lnTo>
                  <a:lnTo>
                    <a:pt x="8472" y="1587"/>
                  </a:lnTo>
                  <a:lnTo>
                    <a:pt x="8417" y="1562"/>
                  </a:lnTo>
                  <a:lnTo>
                    <a:pt x="8360" y="1537"/>
                  </a:lnTo>
                  <a:lnTo>
                    <a:pt x="8300" y="1511"/>
                  </a:lnTo>
                  <a:lnTo>
                    <a:pt x="8242" y="1485"/>
                  </a:lnTo>
                  <a:lnTo>
                    <a:pt x="8184" y="1461"/>
                  </a:lnTo>
                  <a:lnTo>
                    <a:pt x="8156" y="1451"/>
                  </a:lnTo>
                  <a:lnTo>
                    <a:pt x="8129" y="1442"/>
                  </a:lnTo>
                  <a:lnTo>
                    <a:pt x="8102" y="1433"/>
                  </a:lnTo>
                  <a:lnTo>
                    <a:pt x="8078" y="1426"/>
                  </a:lnTo>
                  <a:close/>
                </a:path>
              </a:pathLst>
            </a:custGeom>
            <a:solidFill>
              <a:schemeClr val="accent1"/>
            </a:solidFill>
            <a:ln cap="sq">
              <a:noFill/>
              <a:prstDash val="solid"/>
            </a:ln>
          </p:spPr>
          <p:txBody>
            <a:bodyPr vert="horz" wrap="square" lIns="91440" tIns="45720" rIns="91440" bIns="45720" rtlCol="0" anchor="t"/>
            <a:lstStyle/>
            <a:p>
              <a:pPr algn="l">
                <a:lnSpc>
                  <a:spcPct val="100000"/>
                </a:lnSpc>
              </a:pPr>
              <a:endParaRPr kumimoji="1" lang="zh-CN" altLang="en-US"/>
            </a:p>
          </p:txBody>
        </p:sp>
      </p:grpSp>
      <p:sp>
        <p:nvSpPr>
          <p:cNvPr id="11" name="标题 1"/>
          <p:cNvSpPr txBox="1"/>
          <p:nvPr/>
        </p:nvSpPr>
        <p:spPr>
          <a:xfrm>
            <a:off x="660400" y="392435"/>
            <a:ext cx="10858500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10000"/>
              </a:lnSpc>
            </a:pPr>
            <a:endParaRPr kumimoji="1" lang="zh-CN" altLang="en-US" sz="3200" b="1">
              <a:ln w="12700">
                <a:noFill/>
              </a:ln>
              <a:solidFill>
                <a:srgbClr val="262626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Source Han Sans CN Bold" panose="020B0800000000000000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 rot="16200000">
            <a:off x="447532" y="632700"/>
            <a:ext cx="396000" cy="396000"/>
          </a:xfrm>
          <a:prstGeom prst="halfFrame">
            <a:avLst>
              <a:gd name="adj1" fmla="val 23874"/>
              <a:gd name="adj2" fmla="val 252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10000"/>
              </a:lnSpc>
            </a:pPr>
            <a:endParaRPr kumimoji="1" lang="zh-CN" altLang="en-US"/>
          </a:p>
        </p:txBody>
      </p:sp>
      <p:cxnSp>
        <p:nvCxnSpPr>
          <p:cNvPr id="13" name="标题 1"/>
          <p:cNvCxnSpPr/>
          <p:nvPr/>
        </p:nvCxnSpPr>
        <p:spPr>
          <a:xfrm>
            <a:off x="696000" y="1021266"/>
            <a:ext cx="10800000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80000">
                  <a:schemeClr val="bg1"/>
                </a:gs>
              </a:gsLst>
              <a:lin ang="0" scaled="0"/>
            </a:gradFill>
            <a:miter/>
          </a:ln>
        </p:spPr>
      </p:cxnSp>
      <p:pic>
        <p:nvPicPr>
          <p:cNvPr id="4100" name="图片 4"/>
          <p:cNvPicPr>
            <a:picLocks noChangeAspect="1"/>
          </p:cNvPicPr>
          <p:nvPr/>
        </p:nvPicPr>
        <p:blipFill>
          <a:blip r:embed="rId4"/>
          <a:srcRect t="51595"/>
          <a:stretch>
            <a:fillRect/>
          </a:stretch>
        </p:blipFill>
        <p:spPr>
          <a:xfrm>
            <a:off x="9333230" y="158750"/>
            <a:ext cx="2858770" cy="70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3775" y="581857"/>
            <a:ext cx="488581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j-ea"/>
                <a:ea typeface="+mj-ea"/>
              </a:rPr>
              <a:t>标准化基因活性矩阵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60450" y="1135319"/>
            <a:ext cx="8919237" cy="5224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04040"/>
                </a:solidFill>
                <a:latin typeface="Inter"/>
              </a:rPr>
              <a:t>      将基因活性矩阵添加到</a:t>
            </a:r>
            <a:r>
              <a:rPr lang="en-US" altLang="zh-CN" sz="1600" dirty="0">
                <a:solidFill>
                  <a:srgbClr val="404040"/>
                </a:solidFill>
                <a:latin typeface="Inter"/>
              </a:rPr>
              <a:t>Seurat</a:t>
            </a:r>
            <a:r>
              <a:rPr lang="zh-CN" altLang="en-US" sz="1600" dirty="0">
                <a:solidFill>
                  <a:srgbClr val="404040"/>
                </a:solidFill>
                <a:latin typeface="Inter"/>
              </a:rPr>
              <a:t>对象之后，可以理解为</a:t>
            </a: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将染色质开放信号映射到基因活性，链接</a:t>
            </a:r>
            <a:endParaRPr lang="en-US" altLang="zh-CN" sz="1600" b="0" i="0" dirty="0">
              <a:solidFill>
                <a:srgbClr val="404040"/>
              </a:solidFill>
              <a:effectLst/>
              <a:latin typeface="Inter"/>
            </a:endParaRPr>
          </a:p>
          <a:p>
            <a:pPr>
              <a:lnSpc>
                <a:spcPct val="150000"/>
              </a:lnSpc>
            </a:pP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表观组与转录调控。之后对基因活性的处理与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scRNA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-seq</a:t>
            </a:r>
            <a:r>
              <a:rPr lang="zh-CN" altLang="en-US" sz="1600" b="0" i="0" dirty="0">
                <a:solidFill>
                  <a:srgbClr val="404040"/>
                </a:solidFill>
                <a:effectLst/>
                <a:latin typeface="Inter"/>
              </a:rPr>
              <a:t>数据类似。</a:t>
            </a:r>
            <a:endParaRPr lang="en-US" altLang="zh-CN" sz="1600" b="0" i="0" dirty="0">
              <a:solidFill>
                <a:srgbClr val="404040"/>
              </a:solidFill>
              <a:effectLst/>
              <a:latin typeface="Inter"/>
            </a:endParaRPr>
          </a:p>
          <a:p>
            <a:pPr lvl="1">
              <a:lnSpc>
                <a:spcPct val="150000"/>
              </a:lnSpc>
            </a:pP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pbmc &lt;- 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NormalizeData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(</a:t>
            </a:r>
          </a:p>
          <a:p>
            <a:pPr lvl="1">
              <a:lnSpc>
                <a:spcPct val="150000"/>
              </a:lnSpc>
            </a:pP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 object = pbmc,</a:t>
            </a:r>
          </a:p>
          <a:p>
            <a:pPr lvl="1">
              <a:lnSpc>
                <a:spcPct val="150000"/>
              </a:lnSpc>
            </a:pP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 assay = 'RNA',</a:t>
            </a:r>
          </a:p>
          <a:p>
            <a:pPr lvl="1">
              <a:lnSpc>
                <a:spcPct val="150000"/>
              </a:lnSpc>
            </a:pP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 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normalization.method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= '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LogNormalize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',</a:t>
            </a:r>
          </a:p>
          <a:p>
            <a:pPr lvl="1">
              <a:lnSpc>
                <a:spcPct val="150000"/>
              </a:lnSpc>
            </a:pP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 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scale.factor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= median(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pbmc$nCount_RNA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))</a:t>
            </a:r>
          </a:p>
          <a:p>
            <a:pPr>
              <a:lnSpc>
                <a:spcPct val="150000"/>
              </a:lnSpc>
            </a:pPr>
            <a:endParaRPr lang="en-US" altLang="zh-CN" sz="1600" b="0" i="0" dirty="0">
              <a:solidFill>
                <a:srgbClr val="404040"/>
              </a:solidFill>
              <a:effectLst/>
              <a:latin typeface="Inter"/>
            </a:endParaRPr>
          </a:p>
          <a:p>
            <a:pPr>
              <a:lnSpc>
                <a:spcPct val="150000"/>
              </a:lnSpc>
            </a:pP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FeaturePlot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(</a:t>
            </a:r>
          </a:p>
          <a:p>
            <a:pPr>
              <a:lnSpc>
                <a:spcPct val="150000"/>
              </a:lnSpc>
            </a:pP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 object = pbmc,</a:t>
            </a:r>
          </a:p>
          <a:p>
            <a:pPr>
              <a:lnSpc>
                <a:spcPct val="150000"/>
              </a:lnSpc>
            </a:pP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 features = c('MS4A1', 'CD3D', 'LEF1', 'NKG7', 'TREM1', 'LYZ'),</a:t>
            </a:r>
          </a:p>
          <a:p>
            <a:pPr>
              <a:lnSpc>
                <a:spcPct val="150000"/>
              </a:lnSpc>
            </a:pP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 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pt.size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= 0.1,</a:t>
            </a:r>
          </a:p>
          <a:p>
            <a:pPr>
              <a:lnSpc>
                <a:spcPct val="150000"/>
              </a:lnSpc>
            </a:pP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 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max.cutoff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= 'q95',</a:t>
            </a:r>
          </a:p>
          <a:p>
            <a:pPr>
              <a:lnSpc>
                <a:spcPct val="150000"/>
              </a:lnSpc>
            </a:pP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 </a:t>
            </a:r>
            <a:r>
              <a:rPr lang="en-US" altLang="zh-CN" sz="1600" b="0" i="0" dirty="0" err="1">
                <a:solidFill>
                  <a:srgbClr val="404040"/>
                </a:solidFill>
                <a:effectLst/>
                <a:latin typeface="Inter"/>
              </a:rPr>
              <a:t>ncol</a:t>
            </a:r>
            <a:r>
              <a:rPr lang="en-US" altLang="zh-CN" sz="1600" b="0" i="0" dirty="0">
                <a:solidFill>
                  <a:srgbClr val="404040"/>
                </a:solidFill>
                <a:effectLst/>
                <a:latin typeface="Inter"/>
              </a:rPr>
              <a:t> = 3)</a:t>
            </a:r>
            <a:endParaRPr lang="zh-CN" altLang="en-US" sz="1600" b="0" i="0" dirty="0">
              <a:solidFill>
                <a:srgbClr val="404040"/>
              </a:solidFill>
              <a:effectLst/>
              <a:latin typeface="Inter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13543AB-C85F-76BE-C9DE-25F8B5CD47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9413" y="3488240"/>
            <a:ext cx="4035249" cy="310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8915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2.8,&quot;left&quot;:43.4,&quot;top&quot;:151.55,&quot;width&quot;:696.5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805</Words>
  <Application>Microsoft Office PowerPoint</Application>
  <PresentationFormat>宽屏</PresentationFormat>
  <Paragraphs>66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Inter</vt:lpstr>
      <vt:lpstr>微软雅黑</vt:lpstr>
      <vt:lpstr>Arial</vt:lpstr>
      <vt:lpstr>Times New Roman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荣凯 吕</cp:lastModifiedBy>
  <cp:revision>158</cp:revision>
  <dcterms:created xsi:type="dcterms:W3CDTF">2019-06-19T02:08:00Z</dcterms:created>
  <dcterms:modified xsi:type="dcterms:W3CDTF">2025-03-23T12:44:42Z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12079067DF084F67B6B526493E2018BA_11</vt:lpwstr>
  </property>
</Properties>
</file>