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60" r:id="rId3"/>
    <p:sldId id="264" r:id="rId4"/>
    <p:sldId id="263" r:id="rId5"/>
    <p:sldId id="265" r:id="rId6"/>
    <p:sldId id="266" r:id="rId7"/>
    <p:sldId id="267" r:id="rId8"/>
    <p:sldId id="268" r:id="rId9"/>
    <p:sldId id="269" r:id="rId10"/>
    <p:sldId id="27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1" d="100"/>
          <a:sy n="111" d="100"/>
        </p:scale>
        <p:origin x="112"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2025/4/18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2025/4/18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2025/4/18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2025/4/18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2025/4/18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2025/4/18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2025/4/18</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hyperlink" Target="https://cloud.tencent.com/developer/article/1956394" TargetMode="External"/><Relationship Id="rId3" Type="http://schemas.openxmlformats.org/officeDocument/2006/relationships/slideLayout" Target="../slideLayouts/slideLayout12.xml"/><Relationship Id="rId7" Type="http://schemas.openxmlformats.org/officeDocument/2006/relationships/hyperlink" Target="https://www.jianshu.com/p/b1abf71c78cf" TargetMode="External"/><Relationship Id="rId12" Type="http://schemas.openxmlformats.org/officeDocument/2006/relationships/hyperlink" Target="https://www.bilibili.com/video/BV12v4y1C7qg/?spm_id_from=333.337.search-card.all.click&amp;vd_source=17e3cec21a144c121d4e3c3b91f0951b"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hyperlink" Target="https://zhuanlan.zhihu.com/p/9020337486" TargetMode="External"/><Relationship Id="rId11" Type="http://schemas.openxmlformats.org/officeDocument/2006/relationships/hyperlink" Target="https://www.bilibili.com/video/BV1Pe4y187eU?spm_id_from=333.788.videopod.sections&amp;vd_source=17e3cec21a144c121d4e3c3b91f0951b" TargetMode="External"/><Relationship Id="rId5" Type="http://schemas.openxmlformats.org/officeDocument/2006/relationships/hyperlink" Target="https://stuartlab.org/signac/" TargetMode="External"/><Relationship Id="rId10" Type="http://schemas.openxmlformats.org/officeDocument/2006/relationships/hyperlink" Target="https://www.jianshu.com/p/2b796563b8b0" TargetMode="External"/><Relationship Id="rId4" Type="http://schemas.openxmlformats.org/officeDocument/2006/relationships/image" Target="../media/image1.png"/><Relationship Id="rId9" Type="http://schemas.openxmlformats.org/officeDocument/2006/relationships/hyperlink" Target="https://www.jianshu.com/p/282e1192d417"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4.png"/><Relationship Id="rId5" Type="http://schemas.openxmlformats.org/officeDocument/2006/relationships/hyperlink" Target="https://zhida.zhihu.com/search?content_id=250826715&amp;content_type=Article&amp;match_order=1&amp;q=CHIP-seq&amp;zhida_source=entity"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6.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9.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1798005" y="1668795"/>
            <a:ext cx="9049385" cy="1084580"/>
          </a:xfrm>
          <a:prstGeom prst="rect">
            <a:avLst/>
          </a:prstGeom>
          <a:noFill/>
          <a:ln>
            <a:noFill/>
          </a:ln>
        </p:spPr>
        <p:txBody>
          <a:bodyPr vert="horz" wrap="square" lIns="0" tIns="0" rIns="0" bIns="0" rtlCol="0" anchor="ctr"/>
          <a:lstStyle/>
          <a:p>
            <a:pPr algn="l">
              <a:lnSpc>
                <a:spcPct val="110000"/>
              </a:lnSpc>
            </a:pPr>
            <a:r>
              <a:rPr kumimoji="1" lang="zh-CN" altLang="en-US" sz="4000" b="1" dirty="0">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rPr>
              <a:t>单细胞</a:t>
            </a:r>
            <a:r>
              <a:rPr kumimoji="1" lang="en-US" altLang="zh-CN" sz="4000" b="1" dirty="0">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rPr>
              <a:t>ATAC</a:t>
            </a:r>
            <a:r>
              <a:rPr kumimoji="1" lang="zh-CN" altLang="en-US" sz="4000" b="1" dirty="0">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rPr>
              <a:t>模块 </a:t>
            </a:r>
            <a:r>
              <a:rPr kumimoji="1" lang="en-US" altLang="zh-CN" sz="4000" b="1" dirty="0">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rPr>
              <a:t>— 5.motif</a:t>
            </a:r>
            <a:r>
              <a:rPr kumimoji="1" lang="zh-CN" altLang="en-US" sz="4000" b="1" dirty="0">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rPr>
              <a:t>富集分析</a:t>
            </a: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err="1">
                <a:solidFill>
                  <a:srgbClr val="FF0000"/>
                </a:solidFill>
                <a:latin typeface="+mj-ea"/>
                <a:ea typeface="+mj-ea"/>
              </a:rPr>
              <a:t>scATAC</a:t>
            </a:r>
            <a:r>
              <a:rPr lang="zh-CN" altLang="en-US" sz="2000" b="1" dirty="0">
                <a:solidFill>
                  <a:srgbClr val="FF0000"/>
                </a:solidFill>
                <a:latin typeface="+mj-ea"/>
                <a:ea typeface="+mj-ea"/>
              </a:rPr>
              <a:t>参考</a:t>
            </a:r>
          </a:p>
        </p:txBody>
      </p:sp>
      <p:sp>
        <p:nvSpPr>
          <p:cNvPr id="17" name="文本框 16">
            <a:extLst>
              <a:ext uri="{FF2B5EF4-FFF2-40B4-BE49-F238E27FC236}">
                <a16:creationId xmlns:a16="http://schemas.microsoft.com/office/drawing/2014/main" id="{522A77E4-685E-A657-E384-6603C696C866}"/>
              </a:ext>
            </a:extLst>
          </p:cNvPr>
          <p:cNvSpPr txBox="1"/>
          <p:nvPr/>
        </p:nvSpPr>
        <p:spPr>
          <a:xfrm>
            <a:off x="1503260" y="1475096"/>
            <a:ext cx="8225261" cy="4752840"/>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en-US" altLang="zh-CN" sz="1700" dirty="0"/>
              <a:t>Signac</a:t>
            </a:r>
            <a:r>
              <a:rPr lang="zh-CN" altLang="en-US" sz="1700" dirty="0"/>
              <a:t>官网：</a:t>
            </a:r>
            <a:r>
              <a:rPr lang="en-US" altLang="zh-CN" sz="1700" dirty="0">
                <a:hlinkClick r:id="rId5"/>
              </a:rPr>
              <a:t>https://stuartlab.org/signac/</a:t>
            </a:r>
            <a:endParaRPr lang="en-US" altLang="zh-CN" sz="1700" dirty="0"/>
          </a:p>
          <a:p>
            <a:pPr marL="285750" indent="-285750">
              <a:lnSpc>
                <a:spcPct val="150000"/>
              </a:lnSpc>
              <a:buFont typeface="Wingdings" panose="05000000000000000000" pitchFamily="2" charset="2"/>
              <a:buChar char="Ø"/>
            </a:pPr>
            <a:r>
              <a:rPr lang="en-US" altLang="zh-CN" sz="1700" dirty="0"/>
              <a:t>JASPAR</a:t>
            </a:r>
            <a:r>
              <a:rPr lang="zh-CN" altLang="en-US" sz="1700" dirty="0"/>
              <a:t>数据库：</a:t>
            </a:r>
            <a:r>
              <a:rPr lang="en-US" altLang="zh-CN" sz="1700" dirty="0">
                <a:hlinkClick r:id="rId6"/>
              </a:rPr>
              <a:t>https://zhuanlan.zhihu.com/p/9020337486</a:t>
            </a:r>
            <a:endParaRPr lang="en-US" altLang="zh-CN" sz="1700" dirty="0"/>
          </a:p>
          <a:p>
            <a:pPr marL="285750" indent="-285750">
              <a:lnSpc>
                <a:spcPct val="150000"/>
              </a:lnSpc>
              <a:buFont typeface="Wingdings" panose="05000000000000000000" pitchFamily="2" charset="2"/>
              <a:buChar char="Ø"/>
            </a:pPr>
            <a:r>
              <a:rPr lang="en-US" altLang="zh-CN" sz="1700" dirty="0"/>
              <a:t>Motif</a:t>
            </a:r>
            <a:r>
              <a:rPr lang="zh-CN" altLang="en-US" sz="1700" dirty="0"/>
              <a:t>：</a:t>
            </a:r>
            <a:r>
              <a:rPr lang="en-US" altLang="zh-CN" sz="1700" dirty="0">
                <a:hlinkClick r:id="rId7"/>
              </a:rPr>
              <a:t>https://www.jianshu.com/p/b1abf71c78cf</a:t>
            </a:r>
            <a:r>
              <a:rPr lang="en-US" altLang="zh-CN" sz="1700" dirty="0"/>
              <a:t> </a:t>
            </a:r>
          </a:p>
          <a:p>
            <a:pPr marL="285750" indent="-285750">
              <a:lnSpc>
                <a:spcPct val="150000"/>
              </a:lnSpc>
              <a:buFont typeface="Wingdings" panose="05000000000000000000" pitchFamily="2" charset="2"/>
              <a:buChar char="Ø"/>
            </a:pPr>
            <a:r>
              <a:rPr lang="en-US" altLang="zh-CN" sz="1700" dirty="0" err="1"/>
              <a:t>scATAC</a:t>
            </a:r>
            <a:r>
              <a:rPr lang="zh-CN" altLang="en-US" sz="1700" dirty="0"/>
              <a:t>数据上游分析：</a:t>
            </a:r>
            <a:r>
              <a:rPr lang="en-US" altLang="zh-CN" sz="1700" dirty="0">
                <a:hlinkClick r:id="rId8"/>
              </a:rPr>
              <a:t>https://cloud.tencent.com/developer/article/1956394</a:t>
            </a:r>
            <a:endParaRPr lang="en-US" altLang="zh-CN" sz="1700" dirty="0"/>
          </a:p>
          <a:p>
            <a:pPr marL="285750" indent="-285750">
              <a:lnSpc>
                <a:spcPct val="150000"/>
              </a:lnSpc>
              <a:buFont typeface="Wingdings" panose="05000000000000000000" pitchFamily="2" charset="2"/>
              <a:buChar char="Ø"/>
            </a:pPr>
            <a:r>
              <a:rPr lang="en-US" altLang="zh-CN" sz="1700" dirty="0" err="1"/>
              <a:t>scATAC</a:t>
            </a:r>
            <a:r>
              <a:rPr lang="zh-CN" altLang="en-US" sz="1700" dirty="0"/>
              <a:t>数据上游分析：</a:t>
            </a:r>
            <a:r>
              <a:rPr lang="en-US" altLang="zh-CN" sz="1700" dirty="0">
                <a:hlinkClick r:id="rId9"/>
              </a:rPr>
              <a:t>https://www.jianshu.com/p/282e1192d417</a:t>
            </a:r>
            <a:endParaRPr lang="en-US" altLang="zh-CN" sz="1700" dirty="0"/>
          </a:p>
          <a:p>
            <a:pPr marL="285750" indent="-285750">
              <a:lnSpc>
                <a:spcPct val="150000"/>
              </a:lnSpc>
              <a:buFont typeface="Wingdings" panose="05000000000000000000" pitchFamily="2" charset="2"/>
              <a:buChar char="Ø"/>
            </a:pPr>
            <a:r>
              <a:rPr lang="zh-CN" altLang="en-US" sz="1700" dirty="0"/>
              <a:t>数据读取的两种方式：</a:t>
            </a:r>
            <a:r>
              <a:rPr lang="en-US" altLang="zh-CN" sz="1700" dirty="0">
                <a:hlinkClick r:id="rId10"/>
              </a:rPr>
              <a:t>https://www.jianshu.com/p/2b796563b8b0</a:t>
            </a:r>
            <a:endParaRPr lang="en-US" altLang="zh-CN" sz="1700" dirty="0"/>
          </a:p>
          <a:p>
            <a:pPr marL="285750" indent="-285750">
              <a:lnSpc>
                <a:spcPct val="150000"/>
              </a:lnSpc>
              <a:buFont typeface="Wingdings" panose="05000000000000000000" pitchFamily="2" charset="2"/>
              <a:buChar char="Ø"/>
            </a:pPr>
            <a:r>
              <a:rPr lang="zh-CN" altLang="en-US" sz="1700" dirty="0"/>
              <a:t>视频教程：</a:t>
            </a:r>
            <a:r>
              <a:rPr lang="en-US" altLang="zh-CN" sz="1700" dirty="0">
                <a:hlinkClick r:id="rId11"/>
              </a:rPr>
              <a:t>https://www.bilibili.com/video/BV1Pe4y187eU?spm_id_from=333.788.videopod.sections&amp;vd_source=17e3cec21a144c121d4e3c3b91f0951b</a:t>
            </a:r>
            <a:endParaRPr lang="en-US" altLang="zh-CN" sz="1700" dirty="0"/>
          </a:p>
          <a:p>
            <a:pPr marL="285750" indent="-285750">
              <a:lnSpc>
                <a:spcPct val="150000"/>
              </a:lnSpc>
              <a:buFont typeface="Wingdings" panose="05000000000000000000" pitchFamily="2" charset="2"/>
              <a:buChar char="Ø"/>
            </a:pPr>
            <a:r>
              <a:rPr lang="zh-CN" altLang="en-US" sz="1700" dirty="0"/>
              <a:t>视频教程：</a:t>
            </a:r>
            <a:r>
              <a:rPr lang="en-US" altLang="zh-CN" sz="1700" dirty="0">
                <a:hlinkClick r:id="rId12"/>
              </a:rPr>
              <a:t>https://www.bilibili.com/video/BV12v4y1C7qg/?spm_id_from=333.337.search-card.all.click&amp;vd_source=17e3cec21a144c121d4e3c3b91f0951b</a:t>
            </a:r>
            <a:endParaRPr lang="en-US" altLang="zh-CN" sz="1700" dirty="0"/>
          </a:p>
        </p:txBody>
      </p:sp>
    </p:spTree>
    <p:extLst>
      <p:ext uri="{BB962C8B-B14F-4D97-AF65-F5344CB8AC3E}">
        <p14:creationId xmlns:p14="http://schemas.microsoft.com/office/powerpoint/2010/main" val="2055522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4885817" cy="398780"/>
          </a:xfrm>
          <a:prstGeom prst="rect">
            <a:avLst/>
          </a:prstGeom>
          <a:noFill/>
        </p:spPr>
        <p:txBody>
          <a:bodyPr wrap="square" rtlCol="0">
            <a:spAutoFit/>
          </a:bodyPr>
          <a:lstStyle/>
          <a:p>
            <a:r>
              <a:rPr lang="en-US" altLang="zh-CN" sz="2000" b="1" dirty="0">
                <a:solidFill>
                  <a:srgbClr val="FF0000"/>
                </a:solidFill>
                <a:latin typeface="+mj-ea"/>
                <a:ea typeface="+mj-ea"/>
              </a:rPr>
              <a:t>Motif</a:t>
            </a:r>
            <a:r>
              <a:rPr lang="zh-CN" altLang="en-US" sz="2000" b="1" dirty="0">
                <a:solidFill>
                  <a:srgbClr val="FF0000"/>
                </a:solidFill>
                <a:latin typeface="+mj-ea"/>
                <a:ea typeface="+mj-ea"/>
              </a:rPr>
              <a:t>基础概念</a:t>
            </a:r>
          </a:p>
        </p:txBody>
      </p:sp>
      <p:sp>
        <p:nvSpPr>
          <p:cNvPr id="6" name="文本框 5"/>
          <p:cNvSpPr txBox="1"/>
          <p:nvPr/>
        </p:nvSpPr>
        <p:spPr>
          <a:xfrm>
            <a:off x="1087886" y="1125133"/>
            <a:ext cx="10428732" cy="1160959"/>
          </a:xfrm>
          <a:prstGeom prst="rect">
            <a:avLst/>
          </a:prstGeom>
          <a:noFill/>
        </p:spPr>
        <p:txBody>
          <a:bodyPr wrap="square" rtlCol="0">
            <a:spAutoFit/>
          </a:bodyPr>
          <a:lstStyle/>
          <a:p>
            <a:pPr marL="285750" indent="-285750" algn="l">
              <a:lnSpc>
                <a:spcPct val="150000"/>
              </a:lnSpc>
              <a:buFont typeface="Wingdings" panose="05000000000000000000" pitchFamily="2" charset="2"/>
              <a:buChar char="p"/>
            </a:pPr>
            <a:r>
              <a:rPr lang="zh-CN" altLang="en-US" sz="1600" b="1" i="0" dirty="0">
                <a:solidFill>
                  <a:srgbClr val="404040"/>
                </a:solidFill>
                <a:effectLst/>
                <a:latin typeface="Inter"/>
              </a:rPr>
              <a:t>定义</a:t>
            </a:r>
            <a:r>
              <a:rPr lang="zh-CN" altLang="en-US" sz="1600" b="0" i="0" dirty="0">
                <a:solidFill>
                  <a:srgbClr val="404040"/>
                </a:solidFill>
                <a:effectLst/>
                <a:latin typeface="Inter"/>
              </a:rPr>
              <a:t>：</a:t>
            </a:r>
            <a:r>
              <a:rPr lang="en-US" altLang="zh-CN" sz="1600" b="0" i="0" dirty="0">
                <a:solidFill>
                  <a:srgbClr val="404040"/>
                </a:solidFill>
                <a:effectLst/>
                <a:latin typeface="Inter"/>
              </a:rPr>
              <a:t>DNA</a:t>
            </a:r>
            <a:r>
              <a:rPr lang="zh-CN" altLang="en-US" sz="1600" b="0" i="0" dirty="0">
                <a:solidFill>
                  <a:srgbClr val="404040"/>
                </a:solidFill>
                <a:effectLst/>
                <a:latin typeface="Inter"/>
              </a:rPr>
              <a:t>序列中</a:t>
            </a:r>
            <a:r>
              <a:rPr lang="zh-CN" altLang="en-US" sz="1600" b="1" i="0" dirty="0">
                <a:solidFill>
                  <a:srgbClr val="FF0000"/>
                </a:solidFill>
                <a:effectLst/>
                <a:latin typeface="Inter"/>
              </a:rPr>
              <a:t>具有特定功能的保守模式</a:t>
            </a:r>
            <a:r>
              <a:rPr lang="zh-CN" altLang="en-US" sz="1600" b="0" i="0" dirty="0">
                <a:solidFill>
                  <a:srgbClr val="404040"/>
                </a:solidFill>
                <a:effectLst/>
                <a:latin typeface="Inter"/>
              </a:rPr>
              <a:t>，通常为转录因子（</a:t>
            </a:r>
            <a:r>
              <a:rPr lang="en-US" altLang="zh-CN" sz="1600" b="0" i="0" dirty="0">
                <a:solidFill>
                  <a:srgbClr val="404040"/>
                </a:solidFill>
                <a:effectLst/>
                <a:latin typeface="Inter"/>
              </a:rPr>
              <a:t>TF</a:t>
            </a:r>
            <a:r>
              <a:rPr lang="zh-CN" altLang="en-US" sz="1600" b="0" i="0" dirty="0">
                <a:solidFill>
                  <a:srgbClr val="404040"/>
                </a:solidFill>
                <a:effectLst/>
                <a:latin typeface="Inter"/>
              </a:rPr>
              <a:t>）的结合位点。</a:t>
            </a:r>
          </a:p>
          <a:p>
            <a:pPr marL="285750" indent="-285750" algn="l">
              <a:lnSpc>
                <a:spcPct val="150000"/>
              </a:lnSpc>
              <a:buFont typeface="Wingdings" panose="05000000000000000000" pitchFamily="2" charset="2"/>
              <a:buChar char="p"/>
            </a:pPr>
            <a:r>
              <a:rPr lang="zh-CN" altLang="en-US" sz="1600" b="1" i="0" dirty="0">
                <a:solidFill>
                  <a:srgbClr val="404040"/>
                </a:solidFill>
                <a:effectLst/>
                <a:latin typeface="Inter"/>
              </a:rPr>
              <a:t>生物学意义</a:t>
            </a:r>
            <a:r>
              <a:rPr lang="zh-CN" altLang="en-US" sz="1600" b="0" i="0" dirty="0">
                <a:solidFill>
                  <a:srgbClr val="404040"/>
                </a:solidFill>
                <a:effectLst/>
                <a:latin typeface="Inter"/>
              </a:rPr>
              <a:t>：调控基因表达（如启动子、增强子中的</a:t>
            </a:r>
            <a:r>
              <a:rPr lang="en-US" altLang="zh-CN" sz="1600" b="0" i="0" dirty="0">
                <a:solidFill>
                  <a:srgbClr val="404040"/>
                </a:solidFill>
                <a:effectLst/>
                <a:latin typeface="Inter"/>
              </a:rPr>
              <a:t>TF</a:t>
            </a:r>
            <a:r>
              <a:rPr lang="zh-CN" altLang="en-US" sz="1600" b="0" i="0" dirty="0">
                <a:solidFill>
                  <a:srgbClr val="404040"/>
                </a:solidFill>
                <a:effectLst/>
                <a:latin typeface="Inter"/>
              </a:rPr>
              <a:t>结合，以此驱动转录）。</a:t>
            </a:r>
          </a:p>
          <a:p>
            <a:pPr marL="285750" indent="-285750" algn="l">
              <a:lnSpc>
                <a:spcPct val="150000"/>
              </a:lnSpc>
              <a:buFont typeface="Wingdings" panose="05000000000000000000" pitchFamily="2" charset="2"/>
              <a:buChar char="p"/>
            </a:pPr>
            <a:r>
              <a:rPr lang="zh-CN" altLang="en-US" sz="1600" b="1" i="0" dirty="0">
                <a:solidFill>
                  <a:srgbClr val="404040"/>
                </a:solidFill>
                <a:effectLst/>
                <a:latin typeface="Inter"/>
              </a:rPr>
              <a:t>表示方法</a:t>
            </a:r>
            <a:r>
              <a:rPr lang="zh-CN" altLang="en-US" sz="1600" b="0" i="0" dirty="0">
                <a:solidFill>
                  <a:srgbClr val="404040"/>
                </a:solidFill>
                <a:effectLst/>
                <a:latin typeface="Inter"/>
              </a:rPr>
              <a:t>：位置频率矩阵（</a:t>
            </a:r>
            <a:r>
              <a:rPr lang="en-US" altLang="zh-CN" sz="1600" b="0" i="0" dirty="0">
                <a:solidFill>
                  <a:srgbClr val="404040"/>
                </a:solidFill>
                <a:effectLst/>
                <a:latin typeface="Inter"/>
              </a:rPr>
              <a:t>PFM</a:t>
            </a:r>
            <a:r>
              <a:rPr lang="zh-CN" altLang="en-US" sz="1600" b="0" i="0" dirty="0">
                <a:solidFill>
                  <a:srgbClr val="404040"/>
                </a:solidFill>
                <a:effectLst/>
                <a:latin typeface="Inter"/>
              </a:rPr>
              <a:t>），描述每个位置核苷酸的出现概率</a:t>
            </a:r>
          </a:p>
        </p:txBody>
      </p:sp>
      <p:pic>
        <p:nvPicPr>
          <p:cNvPr id="7" name="图片 6">
            <a:extLst>
              <a:ext uri="{FF2B5EF4-FFF2-40B4-BE49-F238E27FC236}">
                <a16:creationId xmlns:a16="http://schemas.microsoft.com/office/drawing/2014/main" id="{FA94C782-F6EA-C1FC-917D-5DD8749B9673}"/>
              </a:ext>
            </a:extLst>
          </p:cNvPr>
          <p:cNvPicPr>
            <a:picLocks noChangeAspect="1"/>
          </p:cNvPicPr>
          <p:nvPr/>
        </p:nvPicPr>
        <p:blipFill>
          <a:blip r:embed="rId5"/>
          <a:stretch>
            <a:fillRect/>
          </a:stretch>
        </p:blipFill>
        <p:spPr>
          <a:xfrm>
            <a:off x="800100" y="2922820"/>
            <a:ext cx="6370901" cy="3098254"/>
          </a:xfrm>
          <a:prstGeom prst="rect">
            <a:avLst/>
          </a:prstGeom>
        </p:spPr>
      </p:pic>
      <p:pic>
        <p:nvPicPr>
          <p:cNvPr id="17" name="图片 16">
            <a:extLst>
              <a:ext uri="{FF2B5EF4-FFF2-40B4-BE49-F238E27FC236}">
                <a16:creationId xmlns:a16="http://schemas.microsoft.com/office/drawing/2014/main" id="{DF4139C1-B8B9-D4D7-6702-0F5184A7922D}"/>
              </a:ext>
            </a:extLst>
          </p:cNvPr>
          <p:cNvPicPr>
            <a:picLocks noChangeAspect="1"/>
          </p:cNvPicPr>
          <p:nvPr/>
        </p:nvPicPr>
        <p:blipFill>
          <a:blip r:embed="rId6"/>
          <a:stretch>
            <a:fillRect/>
          </a:stretch>
        </p:blipFill>
        <p:spPr>
          <a:xfrm>
            <a:off x="7572539" y="2773739"/>
            <a:ext cx="3270163" cy="32473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4885817" cy="398780"/>
          </a:xfrm>
          <a:prstGeom prst="rect">
            <a:avLst/>
          </a:prstGeom>
          <a:noFill/>
        </p:spPr>
        <p:txBody>
          <a:bodyPr wrap="square" rtlCol="0">
            <a:spAutoFit/>
          </a:bodyPr>
          <a:lstStyle/>
          <a:p>
            <a:r>
              <a:rPr lang="en-US" altLang="zh-CN" sz="2000" b="1" dirty="0">
                <a:solidFill>
                  <a:srgbClr val="FF0000"/>
                </a:solidFill>
                <a:latin typeface="+mj-ea"/>
                <a:ea typeface="+mj-ea"/>
              </a:rPr>
              <a:t>Motif</a:t>
            </a:r>
            <a:r>
              <a:rPr lang="zh-CN" altLang="en-US" sz="2000" b="1" dirty="0">
                <a:solidFill>
                  <a:srgbClr val="FF0000"/>
                </a:solidFill>
                <a:latin typeface="+mj-ea"/>
                <a:ea typeface="+mj-ea"/>
              </a:rPr>
              <a:t>分析的思路</a:t>
            </a:r>
          </a:p>
        </p:txBody>
      </p:sp>
      <p:sp>
        <p:nvSpPr>
          <p:cNvPr id="6" name="文本框 5"/>
          <p:cNvSpPr txBox="1"/>
          <p:nvPr/>
        </p:nvSpPr>
        <p:spPr>
          <a:xfrm>
            <a:off x="1686264" y="2137918"/>
            <a:ext cx="10428732" cy="1711366"/>
          </a:xfrm>
          <a:prstGeom prst="rect">
            <a:avLst/>
          </a:prstGeom>
          <a:noFill/>
        </p:spPr>
        <p:txBody>
          <a:bodyPr wrap="square" rtlCol="0">
            <a:spAutoFit/>
          </a:bodyPr>
          <a:lstStyle/>
          <a:p>
            <a:pPr marL="342900" indent="-342900" algn="l">
              <a:lnSpc>
                <a:spcPct val="150000"/>
              </a:lnSpc>
              <a:buFont typeface="+mj-lt"/>
              <a:buAutoNum type="arabicPeriod"/>
            </a:pPr>
            <a:r>
              <a:rPr lang="en-US" altLang="zh-CN" b="1" i="0" dirty="0" err="1">
                <a:solidFill>
                  <a:srgbClr val="404040"/>
                </a:solidFill>
                <a:effectLst/>
                <a:latin typeface="Inter"/>
              </a:rPr>
              <a:t>scATAC</a:t>
            </a:r>
            <a:r>
              <a:rPr lang="zh-CN" altLang="en-US" b="1" i="0" dirty="0">
                <a:solidFill>
                  <a:srgbClr val="404040"/>
                </a:solidFill>
                <a:effectLst/>
                <a:latin typeface="Inter"/>
              </a:rPr>
              <a:t>数据已经进行了细胞注释或者存在</a:t>
            </a:r>
            <a:r>
              <a:rPr lang="en-US" altLang="zh-CN" b="1" i="0" dirty="0">
                <a:solidFill>
                  <a:srgbClr val="404040"/>
                </a:solidFill>
                <a:effectLst/>
                <a:latin typeface="Inter"/>
              </a:rPr>
              <a:t>Normal/Tumor</a:t>
            </a:r>
            <a:r>
              <a:rPr lang="zh-CN" altLang="en-US" b="1" i="0" dirty="0">
                <a:solidFill>
                  <a:srgbClr val="404040"/>
                </a:solidFill>
                <a:effectLst/>
                <a:latin typeface="Inter"/>
              </a:rPr>
              <a:t>类似的注释</a:t>
            </a:r>
            <a:endParaRPr lang="en-US" altLang="zh-CN" b="1" i="0" dirty="0">
              <a:solidFill>
                <a:srgbClr val="404040"/>
              </a:solidFill>
              <a:effectLst/>
              <a:latin typeface="Inter"/>
            </a:endParaRPr>
          </a:p>
          <a:p>
            <a:pPr marL="342900" indent="-342900" algn="l">
              <a:lnSpc>
                <a:spcPct val="150000"/>
              </a:lnSpc>
              <a:buFont typeface="+mj-lt"/>
              <a:buAutoNum type="arabicPeriod"/>
            </a:pPr>
            <a:r>
              <a:rPr lang="zh-CN" altLang="en-US" b="1" i="0" dirty="0">
                <a:solidFill>
                  <a:srgbClr val="404040"/>
                </a:solidFill>
                <a:effectLst/>
                <a:latin typeface="Inter"/>
              </a:rPr>
              <a:t>对两类细胞进行差异</a:t>
            </a:r>
            <a:r>
              <a:rPr lang="en-US" altLang="zh-CN" b="1" i="0" dirty="0">
                <a:solidFill>
                  <a:srgbClr val="404040"/>
                </a:solidFill>
                <a:effectLst/>
                <a:latin typeface="Inter"/>
              </a:rPr>
              <a:t>peak</a:t>
            </a:r>
            <a:r>
              <a:rPr lang="zh-CN" altLang="en-US" b="1" i="0" dirty="0">
                <a:solidFill>
                  <a:srgbClr val="404040"/>
                </a:solidFill>
                <a:effectLst/>
                <a:latin typeface="Inter"/>
              </a:rPr>
              <a:t>分析，比如得到了在</a:t>
            </a:r>
            <a:r>
              <a:rPr lang="en-US" altLang="zh-CN" b="1" i="0" dirty="0">
                <a:solidFill>
                  <a:srgbClr val="404040"/>
                </a:solidFill>
                <a:effectLst/>
                <a:latin typeface="Inter"/>
              </a:rPr>
              <a:t>Tumor</a:t>
            </a:r>
            <a:r>
              <a:rPr lang="zh-CN" altLang="en-US" b="1" i="0" dirty="0">
                <a:solidFill>
                  <a:srgbClr val="404040"/>
                </a:solidFill>
                <a:effectLst/>
                <a:latin typeface="Inter"/>
              </a:rPr>
              <a:t>中显著富集的</a:t>
            </a:r>
            <a:r>
              <a:rPr lang="en-US" altLang="zh-CN" b="1" i="0" dirty="0">
                <a:solidFill>
                  <a:srgbClr val="404040"/>
                </a:solidFill>
                <a:effectLst/>
                <a:latin typeface="Inter"/>
              </a:rPr>
              <a:t>peaks</a:t>
            </a:r>
          </a:p>
          <a:p>
            <a:pPr marL="342900" indent="-342900" algn="l">
              <a:lnSpc>
                <a:spcPct val="150000"/>
              </a:lnSpc>
              <a:buFont typeface="+mj-lt"/>
              <a:buAutoNum type="arabicPeriod"/>
            </a:pPr>
            <a:r>
              <a:rPr lang="zh-CN" altLang="en-US" b="1" dirty="0">
                <a:solidFill>
                  <a:srgbClr val="404040"/>
                </a:solidFill>
                <a:latin typeface="Inter"/>
              </a:rPr>
              <a:t>在得到的</a:t>
            </a:r>
            <a:r>
              <a:rPr lang="en-US" altLang="zh-CN" b="1" dirty="0">
                <a:solidFill>
                  <a:srgbClr val="404040"/>
                </a:solidFill>
                <a:latin typeface="Inter"/>
              </a:rPr>
              <a:t>peaks</a:t>
            </a:r>
            <a:r>
              <a:rPr lang="zh-CN" altLang="en-US" b="1" dirty="0">
                <a:solidFill>
                  <a:srgbClr val="404040"/>
                </a:solidFill>
                <a:latin typeface="Inter"/>
              </a:rPr>
              <a:t>中进行</a:t>
            </a:r>
            <a:r>
              <a:rPr lang="en-US" altLang="zh-CN" b="1" dirty="0">
                <a:solidFill>
                  <a:srgbClr val="404040"/>
                </a:solidFill>
                <a:latin typeface="Inter"/>
              </a:rPr>
              <a:t>motif</a:t>
            </a:r>
            <a:r>
              <a:rPr lang="zh-CN" altLang="en-US" b="1" dirty="0">
                <a:solidFill>
                  <a:srgbClr val="404040"/>
                </a:solidFill>
                <a:latin typeface="Inter"/>
              </a:rPr>
              <a:t>富集分析，得到</a:t>
            </a:r>
            <a:r>
              <a:rPr lang="en-US" altLang="zh-CN" b="1" dirty="0">
                <a:solidFill>
                  <a:srgbClr val="404040"/>
                </a:solidFill>
                <a:latin typeface="Inter"/>
              </a:rPr>
              <a:t>Tumor</a:t>
            </a:r>
            <a:r>
              <a:rPr lang="zh-CN" altLang="en-US" b="1" dirty="0">
                <a:solidFill>
                  <a:srgbClr val="404040"/>
                </a:solidFill>
                <a:latin typeface="Inter"/>
              </a:rPr>
              <a:t>中富集的</a:t>
            </a:r>
            <a:r>
              <a:rPr lang="en-US" altLang="zh-CN" b="1" dirty="0">
                <a:solidFill>
                  <a:srgbClr val="404040"/>
                </a:solidFill>
                <a:latin typeface="Inter"/>
              </a:rPr>
              <a:t>motifs</a:t>
            </a:r>
          </a:p>
          <a:p>
            <a:pPr marL="342900" indent="-342900" algn="l">
              <a:lnSpc>
                <a:spcPct val="150000"/>
              </a:lnSpc>
              <a:buFont typeface="+mj-lt"/>
              <a:buAutoNum type="arabicPeriod"/>
            </a:pPr>
            <a:r>
              <a:rPr lang="zh-CN" altLang="en-US" b="1" i="0" dirty="0">
                <a:solidFill>
                  <a:srgbClr val="404040"/>
                </a:solidFill>
                <a:effectLst/>
                <a:latin typeface="Inter"/>
              </a:rPr>
              <a:t>后续可以通过</a:t>
            </a:r>
            <a:r>
              <a:rPr lang="en-US" altLang="zh-CN" b="1" i="0" dirty="0">
                <a:solidFill>
                  <a:srgbClr val="404040"/>
                </a:solidFill>
                <a:effectLst/>
                <a:latin typeface="Inter"/>
              </a:rPr>
              <a:t>motif</a:t>
            </a:r>
            <a:r>
              <a:rPr lang="zh-CN" altLang="en-US" b="1" i="0" dirty="0">
                <a:solidFill>
                  <a:srgbClr val="404040"/>
                </a:solidFill>
                <a:effectLst/>
                <a:latin typeface="Inter"/>
              </a:rPr>
              <a:t>得到结合的转录因子以及其他分析</a:t>
            </a:r>
            <a:endParaRPr lang="en-US" altLang="zh-CN" b="1" i="0" dirty="0">
              <a:solidFill>
                <a:srgbClr val="404040"/>
              </a:solidFill>
              <a:effectLst/>
              <a:latin typeface="Inter"/>
            </a:endParaRPr>
          </a:p>
        </p:txBody>
      </p:sp>
    </p:spTree>
    <p:extLst>
      <p:ext uri="{BB962C8B-B14F-4D97-AF65-F5344CB8AC3E}">
        <p14:creationId xmlns:p14="http://schemas.microsoft.com/office/powerpoint/2010/main" val="111156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a:solidFill>
                  <a:srgbClr val="FF0000"/>
                </a:solidFill>
                <a:latin typeface="+mj-ea"/>
                <a:ea typeface="+mj-ea"/>
              </a:rPr>
              <a:t>1. </a:t>
            </a:r>
            <a:r>
              <a:rPr lang="zh-CN" altLang="en-US" sz="2000" b="1" dirty="0">
                <a:solidFill>
                  <a:srgbClr val="FF0000"/>
                </a:solidFill>
                <a:latin typeface="+mj-ea"/>
                <a:ea typeface="+mj-ea"/>
              </a:rPr>
              <a:t>将已知的</a:t>
            </a:r>
            <a:r>
              <a:rPr lang="en-US" altLang="zh-CN" sz="2000" b="1" dirty="0">
                <a:solidFill>
                  <a:srgbClr val="FF0000"/>
                </a:solidFill>
                <a:latin typeface="+mj-ea"/>
                <a:ea typeface="+mj-ea"/>
              </a:rPr>
              <a:t>motif</a:t>
            </a:r>
            <a:r>
              <a:rPr lang="zh-CN" altLang="en-US" sz="2000" b="1" dirty="0">
                <a:solidFill>
                  <a:srgbClr val="FF0000"/>
                </a:solidFill>
                <a:latin typeface="+mj-ea"/>
                <a:ea typeface="+mj-ea"/>
              </a:rPr>
              <a:t>信息添加到</a:t>
            </a:r>
            <a:r>
              <a:rPr lang="en-US" altLang="zh-CN" sz="2000" b="1" dirty="0" err="1">
                <a:solidFill>
                  <a:srgbClr val="FF0000"/>
                </a:solidFill>
                <a:latin typeface="+mj-ea"/>
                <a:ea typeface="+mj-ea"/>
              </a:rPr>
              <a:t>seurat</a:t>
            </a:r>
            <a:r>
              <a:rPr lang="zh-CN" altLang="en-US" sz="2000" b="1" dirty="0">
                <a:solidFill>
                  <a:srgbClr val="FF0000"/>
                </a:solidFill>
                <a:latin typeface="+mj-ea"/>
                <a:ea typeface="+mj-ea"/>
              </a:rPr>
              <a:t>对象中</a:t>
            </a:r>
          </a:p>
        </p:txBody>
      </p:sp>
      <p:sp>
        <p:nvSpPr>
          <p:cNvPr id="6" name="文本框 5"/>
          <p:cNvSpPr txBox="1"/>
          <p:nvPr/>
        </p:nvSpPr>
        <p:spPr>
          <a:xfrm>
            <a:off x="1060450" y="1370534"/>
            <a:ext cx="9238386" cy="1719894"/>
          </a:xfrm>
          <a:prstGeom prst="rect">
            <a:avLst/>
          </a:prstGeom>
          <a:noFill/>
        </p:spPr>
        <p:txBody>
          <a:bodyPr wrap="square" rtlCol="0">
            <a:spAutoFit/>
          </a:bodyPr>
          <a:lstStyle/>
          <a:p>
            <a:pPr algn="l">
              <a:lnSpc>
                <a:spcPct val="150000"/>
              </a:lnSpc>
            </a:pPr>
            <a:r>
              <a:rPr lang="zh-CN" altLang="en-US" sz="1600" b="1" i="0" dirty="0">
                <a:solidFill>
                  <a:srgbClr val="404040"/>
                </a:solidFill>
                <a:effectLst/>
                <a:latin typeface="Inter"/>
              </a:rPr>
              <a:t>已知的</a:t>
            </a:r>
            <a:r>
              <a:rPr lang="en-US" altLang="zh-CN" sz="1600" b="1" i="0" dirty="0">
                <a:solidFill>
                  <a:srgbClr val="404040"/>
                </a:solidFill>
                <a:effectLst/>
                <a:latin typeface="Inter"/>
              </a:rPr>
              <a:t>motif</a:t>
            </a:r>
            <a:r>
              <a:rPr lang="zh-CN" altLang="en-US" sz="1600" b="1" i="0" dirty="0">
                <a:solidFill>
                  <a:srgbClr val="404040"/>
                </a:solidFill>
                <a:effectLst/>
                <a:latin typeface="Inter"/>
              </a:rPr>
              <a:t>信息来自</a:t>
            </a:r>
            <a:r>
              <a:rPr lang="en-US" altLang="zh-CN" sz="1600" b="1" i="0" dirty="0">
                <a:solidFill>
                  <a:srgbClr val="404040"/>
                </a:solidFill>
                <a:effectLst/>
                <a:latin typeface="Inter"/>
              </a:rPr>
              <a:t>JASPER</a:t>
            </a:r>
            <a:r>
              <a:rPr lang="zh-CN" altLang="en-US" sz="1600" b="1" i="0" dirty="0">
                <a:solidFill>
                  <a:srgbClr val="404040"/>
                </a:solidFill>
                <a:effectLst/>
                <a:latin typeface="Inter"/>
              </a:rPr>
              <a:t>数据库</a:t>
            </a:r>
          </a:p>
          <a:p>
            <a:pPr>
              <a:lnSpc>
                <a:spcPct val="150000"/>
              </a:lnSpc>
            </a:pPr>
            <a:r>
              <a:rPr lang="en-US" altLang="zh-CN" sz="1400" b="0" i="0" dirty="0">
                <a:solidFill>
                  <a:srgbClr val="191B1F"/>
                </a:solidFill>
                <a:effectLst/>
                <a:latin typeface="-apple-system"/>
              </a:rPr>
              <a:t>       JASPAR </a:t>
            </a:r>
            <a:r>
              <a:rPr lang="zh-CN" altLang="en-US" sz="1400" b="0" i="0" dirty="0">
                <a:solidFill>
                  <a:srgbClr val="191B1F"/>
                </a:solidFill>
                <a:effectLst/>
                <a:latin typeface="-apple-system"/>
              </a:rPr>
              <a:t>是一个定期维护的开放获取数据库，里面存放了人工整理的转录因子结合谱，内容包含了</a:t>
            </a:r>
            <a:r>
              <a:rPr lang="en-US" altLang="zh-CN" sz="1400" b="0" i="0" dirty="0">
                <a:solidFill>
                  <a:srgbClr val="191B1F"/>
                </a:solidFill>
                <a:effectLst/>
                <a:latin typeface="-apple-system"/>
              </a:rPr>
              <a:t>TF-DNA </a:t>
            </a:r>
            <a:r>
              <a:rPr lang="zh-CN" altLang="en-US" sz="1400" b="0" i="0" dirty="0">
                <a:solidFill>
                  <a:srgbClr val="191B1F"/>
                </a:solidFill>
                <a:effectLst/>
                <a:latin typeface="-apple-system"/>
              </a:rPr>
              <a:t>相互作用中每个位置的每个核苷酸的出现情况。目前</a:t>
            </a:r>
            <a:r>
              <a:rPr lang="en-US" altLang="zh-CN" sz="1400" b="0" i="0" dirty="0">
                <a:solidFill>
                  <a:srgbClr val="191B1F"/>
                </a:solidFill>
                <a:effectLst/>
                <a:latin typeface="-apple-system"/>
              </a:rPr>
              <a:t>JASPAR</a:t>
            </a:r>
            <a:r>
              <a:rPr lang="zh-CN" altLang="en-US" sz="1400" b="0" i="0" dirty="0">
                <a:solidFill>
                  <a:srgbClr val="191B1F"/>
                </a:solidFill>
                <a:effectLst/>
                <a:latin typeface="-apple-system"/>
              </a:rPr>
              <a:t>中的</a:t>
            </a:r>
            <a:r>
              <a:rPr lang="en-US" altLang="zh-CN" sz="1400" b="0" i="0" dirty="0">
                <a:solidFill>
                  <a:srgbClr val="191B1F"/>
                </a:solidFill>
                <a:effectLst/>
                <a:latin typeface="-apple-system"/>
              </a:rPr>
              <a:t>Motif</a:t>
            </a:r>
            <a:r>
              <a:rPr lang="zh-CN" altLang="en-US" sz="1400" b="0" i="0" dirty="0">
                <a:solidFill>
                  <a:srgbClr val="191B1F"/>
                </a:solidFill>
                <a:effectLst/>
                <a:latin typeface="-apple-system"/>
              </a:rPr>
              <a:t>通过两种方式来收集</a:t>
            </a:r>
            <a:r>
              <a:rPr lang="en-US" altLang="zh-CN" sz="1400" b="0" i="0" dirty="0">
                <a:solidFill>
                  <a:srgbClr val="191B1F"/>
                </a:solidFill>
                <a:effectLst/>
                <a:latin typeface="-apple-system"/>
              </a:rPr>
              <a:t>:1)</a:t>
            </a:r>
            <a:r>
              <a:rPr lang="zh-CN" altLang="en-US" sz="1400" b="0" i="0" dirty="0">
                <a:solidFill>
                  <a:srgbClr val="191B1F"/>
                </a:solidFill>
                <a:effectLst/>
                <a:latin typeface="-apple-system"/>
              </a:rPr>
              <a:t>通过分析</a:t>
            </a:r>
            <a:r>
              <a:rPr lang="en-US" altLang="zh-CN" sz="1400" b="0" i="0" u="none" strike="noStrike" dirty="0">
                <a:solidFill>
                  <a:srgbClr val="09408E"/>
                </a:solidFill>
                <a:effectLst/>
                <a:latin typeface="-apple-system"/>
                <a:hlinkClick r:id="rId5"/>
              </a:rPr>
              <a:t>CHIP-seq</a:t>
            </a:r>
            <a:r>
              <a:rPr lang="zh-CN" altLang="en-US" sz="1400" b="0" i="0" dirty="0">
                <a:solidFill>
                  <a:srgbClr val="191B1F"/>
                </a:solidFill>
                <a:effectLst/>
                <a:latin typeface="-apple-system"/>
              </a:rPr>
              <a:t>等数据来发现</a:t>
            </a:r>
            <a:r>
              <a:rPr lang="en-US" altLang="zh-CN" sz="1400" b="0" i="0" dirty="0">
                <a:solidFill>
                  <a:srgbClr val="191B1F"/>
                </a:solidFill>
                <a:effectLst/>
                <a:latin typeface="-apple-system"/>
              </a:rPr>
              <a:t>Motif</a:t>
            </a:r>
            <a:r>
              <a:rPr lang="zh-CN" altLang="en-US" sz="1400" b="0" i="0" dirty="0">
                <a:solidFill>
                  <a:srgbClr val="191B1F"/>
                </a:solidFill>
                <a:effectLst/>
                <a:latin typeface="-apple-system"/>
              </a:rPr>
              <a:t>，</a:t>
            </a:r>
            <a:r>
              <a:rPr lang="en-US" altLang="zh-CN" sz="1400" b="0" i="0" dirty="0">
                <a:solidFill>
                  <a:srgbClr val="191B1F"/>
                </a:solidFill>
                <a:effectLst/>
                <a:latin typeface="-apple-system"/>
              </a:rPr>
              <a:t>2)</a:t>
            </a:r>
            <a:r>
              <a:rPr lang="zh-CN" altLang="en-US" sz="1400" b="0" i="0" dirty="0">
                <a:solidFill>
                  <a:srgbClr val="191B1F"/>
                </a:solidFill>
                <a:effectLst/>
                <a:latin typeface="-apple-system"/>
              </a:rPr>
              <a:t>从出版物中获取</a:t>
            </a:r>
            <a:r>
              <a:rPr lang="en-US" altLang="zh-CN" sz="1400" b="0" i="0" dirty="0">
                <a:solidFill>
                  <a:srgbClr val="191B1F"/>
                </a:solidFill>
                <a:effectLst/>
                <a:latin typeface="-apple-system"/>
              </a:rPr>
              <a:t>Motif</a:t>
            </a:r>
            <a:r>
              <a:rPr lang="zh-CN" altLang="en-US" sz="1400" b="0" i="0" dirty="0">
                <a:solidFill>
                  <a:srgbClr val="191B1F"/>
                </a:solidFill>
                <a:effectLst/>
                <a:latin typeface="-apple-system"/>
              </a:rPr>
              <a:t>。这两种情况都会经过编辑的严格审核。因此</a:t>
            </a:r>
            <a:r>
              <a:rPr lang="en-US" altLang="zh-CN" sz="1400" b="0" i="0" dirty="0">
                <a:solidFill>
                  <a:srgbClr val="191B1F"/>
                </a:solidFill>
                <a:effectLst/>
                <a:latin typeface="-apple-system"/>
              </a:rPr>
              <a:t>JASPAR</a:t>
            </a:r>
            <a:r>
              <a:rPr lang="zh-CN" altLang="en-US" sz="1400" b="0" i="0" dirty="0">
                <a:solidFill>
                  <a:srgbClr val="191B1F"/>
                </a:solidFill>
                <a:effectLst/>
                <a:latin typeface="-apple-system"/>
              </a:rPr>
              <a:t>拥有庞大全面的数据规模，且可以无限制使用其数据。</a:t>
            </a:r>
            <a:endParaRPr lang="zh-CN" altLang="en-US" sz="1400" b="0" i="0" dirty="0">
              <a:solidFill>
                <a:srgbClr val="404040"/>
              </a:solidFill>
              <a:effectLst/>
              <a:latin typeface="Inter"/>
            </a:endParaRPr>
          </a:p>
        </p:txBody>
      </p:sp>
      <p:pic>
        <p:nvPicPr>
          <p:cNvPr id="7" name="图片 6">
            <a:extLst>
              <a:ext uri="{FF2B5EF4-FFF2-40B4-BE49-F238E27FC236}">
                <a16:creationId xmlns:a16="http://schemas.microsoft.com/office/drawing/2014/main" id="{40E965B7-556C-B4D6-6975-EA47353981DA}"/>
              </a:ext>
            </a:extLst>
          </p:cNvPr>
          <p:cNvPicPr>
            <a:picLocks noChangeAspect="1"/>
          </p:cNvPicPr>
          <p:nvPr/>
        </p:nvPicPr>
        <p:blipFill>
          <a:blip r:embed="rId6"/>
          <a:stretch>
            <a:fillRect/>
          </a:stretch>
        </p:blipFill>
        <p:spPr>
          <a:xfrm>
            <a:off x="1080580" y="3254054"/>
            <a:ext cx="10287000" cy="2838450"/>
          </a:xfrm>
          <a:prstGeom prst="rect">
            <a:avLst/>
          </a:prstGeom>
        </p:spPr>
      </p:pic>
    </p:spTree>
    <p:extLst>
      <p:ext uri="{BB962C8B-B14F-4D97-AF65-F5344CB8AC3E}">
        <p14:creationId xmlns:p14="http://schemas.microsoft.com/office/powerpoint/2010/main" val="885173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a:solidFill>
                  <a:srgbClr val="FF0000"/>
                </a:solidFill>
                <a:latin typeface="+mj-ea"/>
                <a:ea typeface="+mj-ea"/>
              </a:rPr>
              <a:t>2. </a:t>
            </a:r>
            <a:r>
              <a:rPr lang="zh-CN" altLang="en-US" sz="2000" b="1" dirty="0">
                <a:solidFill>
                  <a:srgbClr val="FF0000"/>
                </a:solidFill>
                <a:latin typeface="+mj-ea"/>
                <a:ea typeface="+mj-ea"/>
              </a:rPr>
              <a:t>差异</a:t>
            </a:r>
            <a:r>
              <a:rPr lang="en-US" altLang="zh-CN" sz="2000" b="1" dirty="0">
                <a:solidFill>
                  <a:srgbClr val="FF0000"/>
                </a:solidFill>
                <a:latin typeface="+mj-ea"/>
                <a:ea typeface="+mj-ea"/>
              </a:rPr>
              <a:t>peak</a:t>
            </a:r>
            <a:r>
              <a:rPr lang="zh-CN" altLang="en-US" sz="2000" b="1" dirty="0">
                <a:solidFill>
                  <a:srgbClr val="FF0000"/>
                </a:solidFill>
                <a:latin typeface="+mj-ea"/>
                <a:ea typeface="+mj-ea"/>
              </a:rPr>
              <a:t>分析</a:t>
            </a:r>
          </a:p>
        </p:txBody>
      </p:sp>
      <p:sp>
        <p:nvSpPr>
          <p:cNvPr id="6" name="文本框 5"/>
          <p:cNvSpPr txBox="1"/>
          <p:nvPr/>
        </p:nvSpPr>
        <p:spPr>
          <a:xfrm>
            <a:off x="1060450" y="1370534"/>
            <a:ext cx="9238386" cy="1073564"/>
          </a:xfrm>
          <a:prstGeom prst="rect">
            <a:avLst/>
          </a:prstGeom>
          <a:noFill/>
        </p:spPr>
        <p:txBody>
          <a:bodyPr wrap="square" rtlCol="0">
            <a:spAutoFit/>
          </a:bodyPr>
          <a:lstStyle/>
          <a:p>
            <a:pPr algn="l">
              <a:lnSpc>
                <a:spcPct val="150000"/>
              </a:lnSpc>
            </a:pPr>
            <a:r>
              <a:rPr lang="zh-CN" altLang="en-US" sz="1600" b="1" i="0" dirty="0">
                <a:solidFill>
                  <a:srgbClr val="404040"/>
                </a:solidFill>
                <a:effectLst/>
                <a:latin typeface="Inter"/>
              </a:rPr>
              <a:t>对两类细胞类型进行差异</a:t>
            </a:r>
            <a:r>
              <a:rPr lang="en-US" altLang="zh-CN" sz="1600" b="1" i="0" dirty="0">
                <a:solidFill>
                  <a:srgbClr val="404040"/>
                </a:solidFill>
                <a:effectLst/>
                <a:latin typeface="Inter"/>
              </a:rPr>
              <a:t>peak</a:t>
            </a:r>
            <a:r>
              <a:rPr lang="zh-CN" altLang="en-US" sz="1600" b="1" i="0" dirty="0">
                <a:solidFill>
                  <a:srgbClr val="404040"/>
                </a:solidFill>
                <a:effectLst/>
                <a:latin typeface="Inter"/>
              </a:rPr>
              <a:t>分析</a:t>
            </a:r>
            <a:endParaRPr lang="en-US" altLang="zh-CN" sz="1600" b="1" i="0" dirty="0">
              <a:solidFill>
                <a:srgbClr val="404040"/>
              </a:solidFill>
              <a:effectLst/>
              <a:latin typeface="Inter"/>
            </a:endParaRPr>
          </a:p>
          <a:p>
            <a:pPr algn="l">
              <a:lnSpc>
                <a:spcPct val="150000"/>
              </a:lnSpc>
            </a:pPr>
            <a:r>
              <a:rPr lang="zh-CN" altLang="en-US" sz="1400" b="0" i="0" dirty="0">
                <a:solidFill>
                  <a:srgbClr val="191B1F"/>
                </a:solidFill>
                <a:effectLst/>
                <a:latin typeface="-apple-system"/>
              </a:rPr>
              <a:t>      使用</a:t>
            </a:r>
            <a:r>
              <a:rPr lang="en-US" altLang="zh-CN" sz="1400" b="0" i="0" dirty="0">
                <a:solidFill>
                  <a:srgbClr val="191B1F"/>
                </a:solidFill>
                <a:effectLst/>
                <a:latin typeface="-apple-system"/>
              </a:rPr>
              <a:t>Signac R</a:t>
            </a:r>
            <a:r>
              <a:rPr lang="zh-CN" altLang="en-US" sz="1400" b="0" i="0" dirty="0">
                <a:solidFill>
                  <a:srgbClr val="191B1F"/>
                </a:solidFill>
                <a:effectLst/>
                <a:latin typeface="-apple-system"/>
              </a:rPr>
              <a:t>包中的函数</a:t>
            </a:r>
            <a:r>
              <a:rPr lang="en-US" altLang="zh-CN" sz="1400" b="0" i="0" dirty="0" err="1">
                <a:solidFill>
                  <a:srgbClr val="191B1F"/>
                </a:solidFill>
                <a:effectLst/>
                <a:latin typeface="-apple-system"/>
              </a:rPr>
              <a:t>FindMarkers</a:t>
            </a:r>
            <a:r>
              <a:rPr lang="zh-CN" altLang="en-US" sz="1400" b="0" i="0" dirty="0">
                <a:solidFill>
                  <a:srgbClr val="191B1F"/>
                </a:solidFill>
                <a:effectLst/>
                <a:latin typeface="-apple-system"/>
              </a:rPr>
              <a:t>即可，当前例子里求的是肿瘤相关的成纤维细胞和正常组织中成纤维细胞的差异，得到的结果为肿瘤相关成纤维细胞中显著富集的</a:t>
            </a:r>
            <a:r>
              <a:rPr lang="en-US" altLang="zh-CN" sz="1400" b="0" i="0" dirty="0">
                <a:solidFill>
                  <a:srgbClr val="191B1F"/>
                </a:solidFill>
                <a:effectLst/>
                <a:latin typeface="-apple-system"/>
              </a:rPr>
              <a:t>peaks</a:t>
            </a:r>
            <a:r>
              <a:rPr lang="zh-CN" altLang="en-US" sz="1400" b="0" i="0" dirty="0">
                <a:solidFill>
                  <a:srgbClr val="191B1F"/>
                </a:solidFill>
                <a:effectLst/>
                <a:latin typeface="-apple-system"/>
              </a:rPr>
              <a:t>。</a:t>
            </a:r>
            <a:endParaRPr lang="zh-CN" altLang="en-US" sz="1400" b="0" i="0" dirty="0">
              <a:solidFill>
                <a:srgbClr val="404040"/>
              </a:solidFill>
              <a:effectLst/>
              <a:latin typeface="Inter"/>
            </a:endParaRPr>
          </a:p>
        </p:txBody>
      </p:sp>
      <p:pic>
        <p:nvPicPr>
          <p:cNvPr id="11" name="图片 10">
            <a:extLst>
              <a:ext uri="{FF2B5EF4-FFF2-40B4-BE49-F238E27FC236}">
                <a16:creationId xmlns:a16="http://schemas.microsoft.com/office/drawing/2014/main" id="{E9D2D3F2-0F7A-442D-3EDF-3DF6461F176C}"/>
              </a:ext>
            </a:extLst>
          </p:cNvPr>
          <p:cNvPicPr>
            <a:picLocks noChangeAspect="1"/>
          </p:cNvPicPr>
          <p:nvPr/>
        </p:nvPicPr>
        <p:blipFill>
          <a:blip r:embed="rId5"/>
          <a:stretch>
            <a:fillRect/>
          </a:stretch>
        </p:blipFill>
        <p:spPr>
          <a:xfrm>
            <a:off x="1060450" y="2750634"/>
            <a:ext cx="7743825" cy="3086100"/>
          </a:xfrm>
          <a:prstGeom prst="rect">
            <a:avLst/>
          </a:prstGeom>
        </p:spPr>
      </p:pic>
    </p:spTree>
    <p:extLst>
      <p:ext uri="{BB962C8B-B14F-4D97-AF65-F5344CB8AC3E}">
        <p14:creationId xmlns:p14="http://schemas.microsoft.com/office/powerpoint/2010/main" val="1503831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zh-CN" altLang="en-US" sz="2000" b="1" dirty="0">
                <a:solidFill>
                  <a:srgbClr val="FF0000"/>
                </a:solidFill>
                <a:latin typeface="+mj-ea"/>
                <a:ea typeface="+mj-ea"/>
              </a:rPr>
              <a:t>差异</a:t>
            </a:r>
            <a:r>
              <a:rPr lang="en-US" altLang="zh-CN" sz="2000" b="1" dirty="0">
                <a:solidFill>
                  <a:srgbClr val="FF0000"/>
                </a:solidFill>
                <a:latin typeface="+mj-ea"/>
                <a:ea typeface="+mj-ea"/>
              </a:rPr>
              <a:t>peak</a:t>
            </a:r>
            <a:r>
              <a:rPr lang="zh-CN" altLang="en-US" sz="2000" b="1" dirty="0">
                <a:solidFill>
                  <a:srgbClr val="FF0000"/>
                </a:solidFill>
                <a:latin typeface="+mj-ea"/>
                <a:ea typeface="+mj-ea"/>
              </a:rPr>
              <a:t>结果展示</a:t>
            </a:r>
            <a:r>
              <a:rPr lang="en-US" altLang="zh-CN" sz="2000" b="1" dirty="0">
                <a:solidFill>
                  <a:srgbClr val="FF0000"/>
                </a:solidFill>
                <a:latin typeface="+mj-ea"/>
                <a:ea typeface="+mj-ea"/>
              </a:rPr>
              <a:t> </a:t>
            </a:r>
            <a:endParaRPr lang="zh-CN" altLang="en-US" sz="2000" b="1" dirty="0">
              <a:solidFill>
                <a:srgbClr val="FF0000"/>
              </a:solidFill>
              <a:latin typeface="+mj-ea"/>
              <a:ea typeface="+mj-ea"/>
            </a:endParaRPr>
          </a:p>
        </p:txBody>
      </p:sp>
      <p:pic>
        <p:nvPicPr>
          <p:cNvPr id="7" name="图片 6">
            <a:extLst>
              <a:ext uri="{FF2B5EF4-FFF2-40B4-BE49-F238E27FC236}">
                <a16:creationId xmlns:a16="http://schemas.microsoft.com/office/drawing/2014/main" id="{B7D00A26-6465-54A6-6807-B18A38023F0E}"/>
              </a:ext>
            </a:extLst>
          </p:cNvPr>
          <p:cNvPicPr>
            <a:picLocks noChangeAspect="1"/>
          </p:cNvPicPr>
          <p:nvPr/>
        </p:nvPicPr>
        <p:blipFill>
          <a:blip r:embed="rId5"/>
          <a:stretch>
            <a:fillRect/>
          </a:stretch>
        </p:blipFill>
        <p:spPr>
          <a:xfrm>
            <a:off x="800100" y="1770081"/>
            <a:ext cx="9423399" cy="4115641"/>
          </a:xfrm>
          <a:prstGeom prst="rect">
            <a:avLst/>
          </a:prstGeom>
        </p:spPr>
      </p:pic>
    </p:spTree>
    <p:extLst>
      <p:ext uri="{BB962C8B-B14F-4D97-AF65-F5344CB8AC3E}">
        <p14:creationId xmlns:p14="http://schemas.microsoft.com/office/powerpoint/2010/main" val="3415245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a:solidFill>
                  <a:srgbClr val="FF0000"/>
                </a:solidFill>
                <a:latin typeface="+mj-ea"/>
                <a:ea typeface="+mj-ea"/>
              </a:rPr>
              <a:t>3. Motif</a:t>
            </a:r>
            <a:r>
              <a:rPr lang="zh-CN" altLang="en-US" sz="2000" b="1" dirty="0">
                <a:solidFill>
                  <a:srgbClr val="FF0000"/>
                </a:solidFill>
                <a:latin typeface="+mj-ea"/>
                <a:ea typeface="+mj-ea"/>
              </a:rPr>
              <a:t>富集分析</a:t>
            </a:r>
          </a:p>
        </p:txBody>
      </p:sp>
      <p:pic>
        <p:nvPicPr>
          <p:cNvPr id="7" name="图片 6">
            <a:extLst>
              <a:ext uri="{FF2B5EF4-FFF2-40B4-BE49-F238E27FC236}">
                <a16:creationId xmlns:a16="http://schemas.microsoft.com/office/drawing/2014/main" id="{FC62FB8D-AB4B-0865-6758-47A01C5E2BEE}"/>
              </a:ext>
            </a:extLst>
          </p:cNvPr>
          <p:cNvPicPr>
            <a:picLocks noChangeAspect="1"/>
          </p:cNvPicPr>
          <p:nvPr/>
        </p:nvPicPr>
        <p:blipFill>
          <a:blip r:embed="rId5"/>
          <a:stretch>
            <a:fillRect/>
          </a:stretch>
        </p:blipFill>
        <p:spPr>
          <a:xfrm>
            <a:off x="1523438" y="4788513"/>
            <a:ext cx="8239125" cy="1771650"/>
          </a:xfrm>
          <a:prstGeom prst="rect">
            <a:avLst/>
          </a:prstGeom>
        </p:spPr>
      </p:pic>
      <p:pic>
        <p:nvPicPr>
          <p:cNvPr id="15" name="图片 14">
            <a:extLst>
              <a:ext uri="{FF2B5EF4-FFF2-40B4-BE49-F238E27FC236}">
                <a16:creationId xmlns:a16="http://schemas.microsoft.com/office/drawing/2014/main" id="{B044F69A-E55F-B685-992F-1863A894B8E2}"/>
              </a:ext>
            </a:extLst>
          </p:cNvPr>
          <p:cNvPicPr>
            <a:picLocks noChangeAspect="1"/>
          </p:cNvPicPr>
          <p:nvPr/>
        </p:nvPicPr>
        <p:blipFill>
          <a:blip r:embed="rId6"/>
          <a:stretch>
            <a:fillRect/>
          </a:stretch>
        </p:blipFill>
        <p:spPr>
          <a:xfrm>
            <a:off x="1385646" y="1307896"/>
            <a:ext cx="5067239" cy="3196597"/>
          </a:xfrm>
          <a:prstGeom prst="rect">
            <a:avLst/>
          </a:prstGeom>
        </p:spPr>
      </p:pic>
    </p:spTree>
    <p:extLst>
      <p:ext uri="{BB962C8B-B14F-4D97-AF65-F5344CB8AC3E}">
        <p14:creationId xmlns:p14="http://schemas.microsoft.com/office/powerpoint/2010/main" val="1825609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a:solidFill>
                  <a:srgbClr val="FF0000"/>
                </a:solidFill>
                <a:latin typeface="+mj-ea"/>
                <a:ea typeface="+mj-ea"/>
              </a:rPr>
              <a:t>Motif</a:t>
            </a:r>
            <a:r>
              <a:rPr lang="zh-CN" altLang="en-US" sz="2000" b="1" dirty="0">
                <a:solidFill>
                  <a:srgbClr val="FF0000"/>
                </a:solidFill>
                <a:latin typeface="+mj-ea"/>
                <a:ea typeface="+mj-ea"/>
              </a:rPr>
              <a:t>富集结果展示</a:t>
            </a:r>
            <a:r>
              <a:rPr lang="en-US" altLang="zh-CN" sz="2000" b="1" dirty="0">
                <a:solidFill>
                  <a:srgbClr val="FF0000"/>
                </a:solidFill>
                <a:latin typeface="+mj-ea"/>
                <a:ea typeface="+mj-ea"/>
              </a:rPr>
              <a:t> </a:t>
            </a:r>
            <a:endParaRPr lang="zh-CN" altLang="en-US" sz="2000" b="1" dirty="0">
              <a:solidFill>
                <a:srgbClr val="FF0000"/>
              </a:solidFill>
              <a:latin typeface="+mj-ea"/>
              <a:ea typeface="+mj-ea"/>
            </a:endParaRPr>
          </a:p>
        </p:txBody>
      </p:sp>
      <p:pic>
        <p:nvPicPr>
          <p:cNvPr id="6" name="图片 5">
            <a:extLst>
              <a:ext uri="{FF2B5EF4-FFF2-40B4-BE49-F238E27FC236}">
                <a16:creationId xmlns:a16="http://schemas.microsoft.com/office/drawing/2014/main" id="{49B1536D-A774-8E64-55BD-E9322B03EFED}"/>
              </a:ext>
            </a:extLst>
          </p:cNvPr>
          <p:cNvPicPr>
            <a:picLocks noChangeAspect="1"/>
          </p:cNvPicPr>
          <p:nvPr/>
        </p:nvPicPr>
        <p:blipFill>
          <a:blip r:embed="rId5"/>
          <a:stretch>
            <a:fillRect/>
          </a:stretch>
        </p:blipFill>
        <p:spPr>
          <a:xfrm>
            <a:off x="606425" y="1640205"/>
            <a:ext cx="10791825" cy="4400550"/>
          </a:xfrm>
          <a:prstGeom prst="rect">
            <a:avLst/>
          </a:prstGeom>
        </p:spPr>
      </p:pic>
    </p:spTree>
    <p:extLst>
      <p:ext uri="{BB962C8B-B14F-4D97-AF65-F5344CB8AC3E}">
        <p14:creationId xmlns:p14="http://schemas.microsoft.com/office/powerpoint/2010/main" val="3097851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690605" cy="400110"/>
          </a:xfrm>
          <a:prstGeom prst="rect">
            <a:avLst/>
          </a:prstGeom>
          <a:noFill/>
        </p:spPr>
        <p:txBody>
          <a:bodyPr wrap="square" rtlCol="0">
            <a:spAutoFit/>
          </a:bodyPr>
          <a:lstStyle/>
          <a:p>
            <a:r>
              <a:rPr lang="en-US" altLang="zh-CN" sz="2000" b="1" dirty="0">
                <a:solidFill>
                  <a:srgbClr val="FF0000"/>
                </a:solidFill>
                <a:latin typeface="+mj-ea"/>
                <a:ea typeface="+mj-ea"/>
              </a:rPr>
              <a:t>4. Motif</a:t>
            </a:r>
            <a:r>
              <a:rPr lang="zh-CN" altLang="en-US" sz="2000" b="1" dirty="0">
                <a:solidFill>
                  <a:srgbClr val="FF0000"/>
                </a:solidFill>
                <a:latin typeface="+mj-ea"/>
                <a:ea typeface="+mj-ea"/>
              </a:rPr>
              <a:t>可视化</a:t>
            </a:r>
          </a:p>
        </p:txBody>
      </p:sp>
      <p:pic>
        <p:nvPicPr>
          <p:cNvPr id="14" name="图片 13">
            <a:extLst>
              <a:ext uri="{FF2B5EF4-FFF2-40B4-BE49-F238E27FC236}">
                <a16:creationId xmlns:a16="http://schemas.microsoft.com/office/drawing/2014/main" id="{A219741A-4960-EA40-4660-B5D92A48732C}"/>
              </a:ext>
            </a:extLst>
          </p:cNvPr>
          <p:cNvPicPr>
            <a:picLocks noChangeAspect="1"/>
          </p:cNvPicPr>
          <p:nvPr/>
        </p:nvPicPr>
        <p:blipFill>
          <a:blip r:embed="rId5"/>
          <a:stretch>
            <a:fillRect/>
          </a:stretch>
        </p:blipFill>
        <p:spPr>
          <a:xfrm>
            <a:off x="1519391" y="1182108"/>
            <a:ext cx="3114675" cy="1304925"/>
          </a:xfrm>
          <a:prstGeom prst="rect">
            <a:avLst/>
          </a:prstGeom>
        </p:spPr>
      </p:pic>
      <p:pic>
        <p:nvPicPr>
          <p:cNvPr id="6" name="图片 5">
            <a:extLst>
              <a:ext uri="{FF2B5EF4-FFF2-40B4-BE49-F238E27FC236}">
                <a16:creationId xmlns:a16="http://schemas.microsoft.com/office/drawing/2014/main" id="{F40EAD41-989B-849D-0524-F1EB8ACB737F}"/>
              </a:ext>
            </a:extLst>
          </p:cNvPr>
          <p:cNvPicPr>
            <a:picLocks noChangeAspect="1"/>
          </p:cNvPicPr>
          <p:nvPr/>
        </p:nvPicPr>
        <p:blipFill>
          <a:blip r:embed="rId6"/>
          <a:stretch>
            <a:fillRect/>
          </a:stretch>
        </p:blipFill>
        <p:spPr>
          <a:xfrm>
            <a:off x="2916820" y="2331241"/>
            <a:ext cx="6290841" cy="4361720"/>
          </a:xfrm>
          <a:prstGeom prst="rect">
            <a:avLst/>
          </a:prstGeom>
        </p:spPr>
      </p:pic>
    </p:spTree>
    <p:extLst>
      <p:ext uri="{BB962C8B-B14F-4D97-AF65-F5344CB8AC3E}">
        <p14:creationId xmlns:p14="http://schemas.microsoft.com/office/powerpoint/2010/main" val="2331518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52.8,&quot;left&quot;:43.4,&quot;top&quot;:151.55,&quot;width&quot;:696.55}"/>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TotalTime>
  <Words>478</Words>
  <Application>Microsoft Office PowerPoint</Application>
  <PresentationFormat>宽屏</PresentationFormat>
  <Paragraphs>29</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-apple-system</vt:lpstr>
      <vt:lpstr>Inter</vt:lpstr>
      <vt:lpstr>微软雅黑</vt:lpstr>
      <vt:lpstr>Arial</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荣凯 吕</cp:lastModifiedBy>
  <cp:revision>165</cp:revision>
  <dcterms:created xsi:type="dcterms:W3CDTF">2019-06-19T02:08:00Z</dcterms:created>
  <dcterms:modified xsi:type="dcterms:W3CDTF">2025-04-18T12:03:54Z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12079067DF084F67B6B526493E2018BA_11</vt:lpwstr>
  </property>
</Properties>
</file>