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63" r:id="rId3"/>
    <p:sldId id="262" r:id="rId4"/>
    <p:sldId id="264" r:id="rId5"/>
    <p:sldId id="261" r:id="rId6"/>
    <p:sldId id="268" r:id="rId7"/>
    <p:sldId id="266" r:id="rId8"/>
    <p:sldId id="265" r:id="rId9"/>
    <p:sldId id="26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12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1844305" y="2344420"/>
            <a:ext cx="9049385" cy="108458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zh-CN" altLang="en-US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单细胞</a:t>
            </a:r>
            <a:r>
              <a:rPr kumimoji="1" lang="en-US" altLang="zh-CN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ATAC</a:t>
            </a:r>
            <a:r>
              <a:rPr kumimoji="1" lang="zh-CN" altLang="en-US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模块 </a:t>
            </a:r>
            <a:r>
              <a:rPr kumimoji="1" lang="en-US" altLang="zh-CN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— 4.</a:t>
            </a:r>
            <a:r>
              <a:rPr kumimoji="1" lang="zh-CN" altLang="en-US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细胞注释</a:t>
            </a: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1. 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整合</a:t>
            </a:r>
            <a:r>
              <a:rPr lang="en-US" altLang="zh-CN" sz="2000" b="1" dirty="0" err="1">
                <a:solidFill>
                  <a:srgbClr val="FF0000"/>
                </a:solidFill>
                <a:latin typeface="+mj-ea"/>
                <a:ea typeface="+mj-ea"/>
              </a:rPr>
              <a:t>scRNA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-seq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数据进行细胞注释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63082" y="1534948"/>
            <a:ext cx="10065835" cy="2412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步骤</a:t>
            </a:r>
            <a:r>
              <a:rPr lang="en-US" altLang="zh-CN" sz="1600" b="1" i="0" dirty="0">
                <a:solidFill>
                  <a:srgbClr val="404040"/>
                </a:solidFill>
                <a:effectLst/>
                <a:latin typeface="Inter"/>
              </a:rPr>
              <a:t>1. </a:t>
            </a: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锚点匹配：基于</a:t>
            </a:r>
            <a:r>
              <a:rPr lang="en-US" altLang="zh-CN" sz="1600" b="1" i="0" dirty="0">
                <a:solidFill>
                  <a:srgbClr val="404040"/>
                </a:solidFill>
                <a:effectLst/>
                <a:latin typeface="Inter"/>
              </a:rPr>
              <a:t>CCA</a:t>
            </a: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找到跨模态的相似细胞</a:t>
            </a:r>
          </a:p>
          <a:p>
            <a:pPr lvl="1">
              <a:lnSpc>
                <a:spcPct val="150000"/>
              </a:lnSpc>
            </a:pPr>
            <a:r>
              <a:rPr lang="en-US" altLang="zh-CN" sz="1400" i="0" u="sng" dirty="0">
                <a:solidFill>
                  <a:srgbClr val="404040"/>
                </a:solidFill>
                <a:effectLst/>
                <a:latin typeface="Inter"/>
              </a:rPr>
              <a:t>CCA</a:t>
            </a:r>
            <a:r>
              <a:rPr lang="zh-CN" altLang="en-US" sz="1400" i="0" u="sng" dirty="0">
                <a:solidFill>
                  <a:srgbClr val="404040"/>
                </a:solidFill>
                <a:effectLst/>
                <a:latin typeface="Inter"/>
              </a:rPr>
              <a:t>（典型相关分析）：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是一种多变量统计方法，用于找到两组高维数据之间的最大相关性方向。</a:t>
            </a:r>
          </a:p>
          <a:p>
            <a:pPr lvl="1">
              <a:lnSpc>
                <a:spcPct val="150000"/>
              </a:lnSpc>
            </a:pPr>
            <a:r>
              <a:rPr lang="zh-CN" altLang="en-US" sz="1400" i="0" u="sng" dirty="0">
                <a:solidFill>
                  <a:srgbClr val="404040"/>
                </a:solidFill>
                <a:effectLst/>
                <a:latin typeface="Inter"/>
              </a:rPr>
              <a:t>跨模态匹配：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将</a:t>
            </a:r>
            <a:r>
              <a:rPr lang="en-US" altLang="zh-CN" sz="1400" b="0" i="0" dirty="0" err="1">
                <a:solidFill>
                  <a:srgbClr val="404040"/>
                </a:solidFill>
                <a:effectLst/>
                <a:latin typeface="Inter"/>
              </a:rPr>
              <a:t>scRNA</a:t>
            </a:r>
            <a:r>
              <a:rPr lang="en-US" altLang="zh-CN" sz="1400" b="0" i="0" dirty="0">
                <a:solidFill>
                  <a:srgbClr val="404040"/>
                </a:solidFill>
                <a:effectLst/>
                <a:latin typeface="Inter"/>
              </a:rPr>
              <a:t>-seq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的基因表达矩阵与</a:t>
            </a:r>
            <a:r>
              <a:rPr lang="en-US" altLang="zh-CN" sz="1400" b="0" i="0" dirty="0" err="1">
                <a:solidFill>
                  <a:srgbClr val="404040"/>
                </a:solidFill>
                <a:effectLst/>
                <a:latin typeface="Inter"/>
              </a:rPr>
              <a:t>scATAC</a:t>
            </a:r>
            <a:r>
              <a:rPr lang="en-US" altLang="zh-CN" sz="1400" b="0" i="0" dirty="0">
                <a:solidFill>
                  <a:srgbClr val="404040"/>
                </a:solidFill>
                <a:effectLst/>
                <a:latin typeface="Inter"/>
              </a:rPr>
              <a:t>-seq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的基因活性矩阵投影到共享的低维空间，找到相似细胞对。</a:t>
            </a:r>
            <a:endParaRPr lang="en-US" altLang="zh-CN" sz="1600" b="1" i="0" dirty="0">
              <a:solidFill>
                <a:srgbClr val="404040"/>
              </a:solidFill>
              <a:effectLst/>
              <a:latin typeface="Inter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实现：</a:t>
            </a:r>
            <a:endParaRPr lang="zh-CN" altLang="en-US" sz="1600" b="0" i="0" dirty="0">
              <a:solidFill>
                <a:srgbClr val="404040"/>
              </a:solidFill>
              <a:effectLst/>
              <a:latin typeface="Inter"/>
            </a:endParaRPr>
          </a:p>
          <a:p>
            <a:pPr lvl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b="1" i="0" dirty="0">
                <a:solidFill>
                  <a:srgbClr val="404040"/>
                </a:solidFill>
                <a:effectLst/>
                <a:latin typeface="Inter"/>
              </a:rPr>
              <a:t>降维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：对</a:t>
            </a:r>
            <a:r>
              <a:rPr lang="en-US" altLang="zh-CN" sz="1400" b="0" i="0" dirty="0" err="1">
                <a:solidFill>
                  <a:srgbClr val="404040"/>
                </a:solidFill>
                <a:effectLst/>
                <a:latin typeface="Inter"/>
              </a:rPr>
              <a:t>scRNA</a:t>
            </a:r>
            <a:r>
              <a:rPr lang="en-US" altLang="zh-CN" sz="1400" b="0" i="0" dirty="0">
                <a:solidFill>
                  <a:srgbClr val="404040"/>
                </a:solidFill>
                <a:effectLst/>
                <a:latin typeface="Inter"/>
              </a:rPr>
              <a:t>-seq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和</a:t>
            </a:r>
            <a:r>
              <a:rPr lang="en-US" altLang="zh-CN" sz="1400" b="0" i="0" dirty="0" err="1">
                <a:solidFill>
                  <a:srgbClr val="404040"/>
                </a:solidFill>
                <a:effectLst/>
                <a:latin typeface="Inter"/>
              </a:rPr>
              <a:t>scATAC</a:t>
            </a:r>
            <a:r>
              <a:rPr lang="en-US" altLang="zh-CN" sz="1400" b="0" i="0" dirty="0">
                <a:solidFill>
                  <a:srgbClr val="404040"/>
                </a:solidFill>
                <a:effectLst/>
                <a:latin typeface="Inter"/>
              </a:rPr>
              <a:t>-seq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分别降维（如</a:t>
            </a:r>
            <a:r>
              <a:rPr lang="en-US" altLang="zh-CN" sz="1400" b="0" i="0" dirty="0">
                <a:solidFill>
                  <a:srgbClr val="404040"/>
                </a:solidFill>
                <a:effectLst/>
                <a:latin typeface="Inter"/>
              </a:rPr>
              <a:t>PCA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或</a:t>
            </a:r>
            <a:r>
              <a:rPr lang="en-US" altLang="zh-CN" sz="1400" b="0" i="0" dirty="0">
                <a:solidFill>
                  <a:srgbClr val="404040"/>
                </a:solidFill>
                <a:effectLst/>
                <a:latin typeface="Inter"/>
              </a:rPr>
              <a:t>LSI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）。</a:t>
            </a:r>
          </a:p>
          <a:p>
            <a:pPr lvl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b="1" i="0" dirty="0">
                <a:solidFill>
                  <a:srgbClr val="404040"/>
                </a:solidFill>
                <a:effectLst/>
                <a:latin typeface="Inter"/>
              </a:rPr>
              <a:t>相关性计算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：在低维空间中计算两组数据的典型相关向量。</a:t>
            </a:r>
          </a:p>
          <a:p>
            <a:pPr lvl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b="1" i="0" dirty="0">
                <a:solidFill>
                  <a:srgbClr val="404040"/>
                </a:solidFill>
                <a:effectLst/>
                <a:latin typeface="Inter"/>
              </a:rPr>
              <a:t>锚点识别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：基于相关性分数识别跨模态的相似细胞对（锚点）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75A85A8-B920-07D1-FC47-AC3BB13B9E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5747" y="4106251"/>
            <a:ext cx="651510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173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1. 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整合</a:t>
            </a:r>
            <a:r>
              <a:rPr lang="en-US" altLang="zh-CN" sz="2000" b="1" dirty="0" err="1">
                <a:solidFill>
                  <a:srgbClr val="FF0000"/>
                </a:solidFill>
                <a:latin typeface="+mj-ea"/>
                <a:ea typeface="+mj-ea"/>
              </a:rPr>
              <a:t>scRNA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-seq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数据进行细胞注释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63082" y="1534948"/>
            <a:ext cx="10065835" cy="2412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步骤</a:t>
            </a:r>
            <a:r>
              <a:rPr lang="en-US" altLang="zh-CN" sz="1600" b="1" dirty="0">
                <a:solidFill>
                  <a:srgbClr val="404040"/>
                </a:solidFill>
                <a:latin typeface="Inter"/>
              </a:rPr>
              <a:t>2</a:t>
            </a:r>
            <a:r>
              <a:rPr lang="en-US" altLang="zh-CN" sz="1600" b="1" i="0" dirty="0">
                <a:solidFill>
                  <a:srgbClr val="404040"/>
                </a:solidFill>
                <a:effectLst/>
                <a:latin typeface="Inter"/>
              </a:rPr>
              <a:t>. </a:t>
            </a: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标签转移：将</a:t>
            </a:r>
            <a:r>
              <a:rPr lang="en-US" altLang="zh-CN" sz="1600" b="1" i="0" dirty="0" err="1">
                <a:solidFill>
                  <a:srgbClr val="404040"/>
                </a:solidFill>
                <a:effectLst/>
                <a:latin typeface="Inter"/>
              </a:rPr>
              <a:t>scRNA</a:t>
            </a:r>
            <a:r>
              <a:rPr lang="en-US" altLang="zh-CN" sz="1600" b="1" i="0" dirty="0">
                <a:solidFill>
                  <a:srgbClr val="404040"/>
                </a:solidFill>
                <a:effectLst/>
                <a:latin typeface="Inter"/>
              </a:rPr>
              <a:t>-seq</a:t>
            </a: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的细胞类型标签迁移到</a:t>
            </a:r>
            <a:r>
              <a:rPr lang="en-US" altLang="zh-CN" sz="1600" b="1" i="0" dirty="0" err="1">
                <a:solidFill>
                  <a:srgbClr val="404040"/>
                </a:solidFill>
                <a:effectLst/>
                <a:latin typeface="Inter"/>
              </a:rPr>
              <a:t>scATAC</a:t>
            </a:r>
            <a:r>
              <a:rPr lang="en-US" altLang="zh-CN" sz="1600" b="1" i="0" dirty="0">
                <a:solidFill>
                  <a:srgbClr val="404040"/>
                </a:solidFill>
                <a:effectLst/>
                <a:latin typeface="Inter"/>
              </a:rPr>
              <a:t>-seq</a:t>
            </a: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数据</a:t>
            </a:r>
          </a:p>
          <a:p>
            <a:pPr lvl="1">
              <a:lnSpc>
                <a:spcPct val="150000"/>
              </a:lnSpc>
            </a:pPr>
            <a:r>
              <a:rPr lang="zh-CN" altLang="en-US" sz="1400" i="0" u="sng" dirty="0">
                <a:solidFill>
                  <a:srgbClr val="404040"/>
                </a:solidFill>
                <a:effectLst/>
                <a:latin typeface="Inter"/>
              </a:rPr>
              <a:t>标签转移：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基于锚点匹配结果，将</a:t>
            </a:r>
            <a:r>
              <a:rPr lang="en-US" altLang="zh-CN" sz="1400" b="0" i="0" dirty="0" err="1">
                <a:solidFill>
                  <a:srgbClr val="404040"/>
                </a:solidFill>
                <a:effectLst/>
                <a:latin typeface="Inter"/>
              </a:rPr>
              <a:t>scRNA</a:t>
            </a:r>
            <a:r>
              <a:rPr lang="en-US" altLang="zh-CN" sz="1400" b="0" i="0" dirty="0">
                <a:solidFill>
                  <a:srgbClr val="404040"/>
                </a:solidFill>
                <a:effectLst/>
                <a:latin typeface="Inter"/>
              </a:rPr>
              <a:t>-seq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的细胞类型标签迁移到</a:t>
            </a:r>
            <a:r>
              <a:rPr lang="en-US" altLang="zh-CN" sz="1400" b="0" i="0" dirty="0" err="1">
                <a:solidFill>
                  <a:srgbClr val="404040"/>
                </a:solidFill>
                <a:effectLst/>
                <a:latin typeface="Inter"/>
              </a:rPr>
              <a:t>scATAC</a:t>
            </a:r>
            <a:r>
              <a:rPr lang="en-US" altLang="zh-CN" sz="1400" b="0" i="0" dirty="0">
                <a:solidFill>
                  <a:srgbClr val="404040"/>
                </a:solidFill>
                <a:effectLst/>
                <a:latin typeface="Inter"/>
              </a:rPr>
              <a:t>-seq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细胞。</a:t>
            </a:r>
          </a:p>
          <a:p>
            <a:pPr lvl="1">
              <a:lnSpc>
                <a:spcPct val="150000"/>
              </a:lnSpc>
            </a:pPr>
            <a:r>
              <a:rPr lang="zh-CN" altLang="en-US" sz="1400" u="sng" dirty="0">
                <a:solidFill>
                  <a:srgbClr val="404040"/>
                </a:solidFill>
                <a:latin typeface="Inter"/>
              </a:rPr>
              <a:t>权重计算</a:t>
            </a:r>
            <a:r>
              <a:rPr lang="zh-CN" altLang="en-US" sz="1400" i="0" u="sng" dirty="0">
                <a:solidFill>
                  <a:srgbClr val="404040"/>
                </a:solidFill>
                <a:effectLst/>
                <a:latin typeface="Inter"/>
              </a:rPr>
              <a:t>：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利用锚点之间的相似性分数，为每个</a:t>
            </a:r>
            <a:r>
              <a:rPr lang="en-US" altLang="zh-CN" sz="1400" b="0" i="0" dirty="0" err="1">
                <a:solidFill>
                  <a:srgbClr val="404040"/>
                </a:solidFill>
                <a:effectLst/>
                <a:latin typeface="Inter"/>
              </a:rPr>
              <a:t>scATAC</a:t>
            </a:r>
            <a:r>
              <a:rPr lang="en-US" altLang="zh-CN" sz="1400" b="0" i="0" dirty="0">
                <a:solidFill>
                  <a:srgbClr val="404040"/>
                </a:solidFill>
                <a:effectLst/>
                <a:latin typeface="Inter"/>
              </a:rPr>
              <a:t>-seq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细胞分配最可能的标签。</a:t>
            </a:r>
            <a:endParaRPr lang="en-US" altLang="zh-CN" sz="1600" b="1" i="0" dirty="0">
              <a:solidFill>
                <a:srgbClr val="404040"/>
              </a:solidFill>
              <a:effectLst/>
              <a:latin typeface="Inter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实现：</a:t>
            </a:r>
            <a:endParaRPr lang="zh-CN" altLang="en-US" sz="1600" b="0" i="0" dirty="0">
              <a:solidFill>
                <a:srgbClr val="404040"/>
              </a:solidFill>
              <a:effectLst/>
              <a:latin typeface="Inter"/>
            </a:endParaRPr>
          </a:p>
          <a:p>
            <a:pPr lvl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b="1" i="0" dirty="0">
                <a:solidFill>
                  <a:srgbClr val="404040"/>
                </a:solidFill>
                <a:effectLst/>
                <a:latin typeface="Inter"/>
              </a:rPr>
              <a:t>标签初始化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：将</a:t>
            </a:r>
            <a:r>
              <a:rPr lang="en-US" altLang="zh-CN" sz="1400" b="0" i="0" dirty="0" err="1">
                <a:solidFill>
                  <a:srgbClr val="404040"/>
                </a:solidFill>
                <a:effectLst/>
                <a:latin typeface="Inter"/>
              </a:rPr>
              <a:t>scRNA</a:t>
            </a:r>
            <a:r>
              <a:rPr lang="en-US" altLang="zh-CN" sz="1400" b="0" i="0" dirty="0">
                <a:solidFill>
                  <a:srgbClr val="404040"/>
                </a:solidFill>
                <a:effectLst/>
                <a:latin typeface="Inter"/>
              </a:rPr>
              <a:t>-seq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的细胞类型标签与锚点关联。</a:t>
            </a:r>
          </a:p>
          <a:p>
            <a:pPr lvl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b="1" i="0" dirty="0">
                <a:solidFill>
                  <a:srgbClr val="404040"/>
                </a:solidFill>
                <a:effectLst/>
                <a:latin typeface="Inter"/>
              </a:rPr>
              <a:t>权重分配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：根据锚点相似性分数，计算</a:t>
            </a:r>
            <a:r>
              <a:rPr lang="en-US" altLang="zh-CN" sz="1400" b="0" i="0" dirty="0" err="1">
                <a:solidFill>
                  <a:srgbClr val="404040"/>
                </a:solidFill>
                <a:effectLst/>
                <a:latin typeface="Inter"/>
              </a:rPr>
              <a:t>scATAC</a:t>
            </a:r>
            <a:r>
              <a:rPr lang="en-US" altLang="zh-CN" sz="1400" b="0" i="0" dirty="0">
                <a:solidFill>
                  <a:srgbClr val="404040"/>
                </a:solidFill>
                <a:effectLst/>
                <a:latin typeface="Inter"/>
              </a:rPr>
              <a:t>-seq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细胞的标签概率。</a:t>
            </a:r>
          </a:p>
          <a:p>
            <a:pPr lvl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b="1" i="0" dirty="0">
                <a:solidFill>
                  <a:srgbClr val="404040"/>
                </a:solidFill>
                <a:effectLst/>
                <a:latin typeface="Inter"/>
              </a:rPr>
              <a:t>标签预测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：为每个</a:t>
            </a:r>
            <a:r>
              <a:rPr lang="en-US" altLang="zh-CN" sz="1400" b="0" i="0" dirty="0" err="1">
                <a:solidFill>
                  <a:srgbClr val="404040"/>
                </a:solidFill>
                <a:effectLst/>
                <a:latin typeface="Inter"/>
              </a:rPr>
              <a:t>scATAC</a:t>
            </a:r>
            <a:r>
              <a:rPr lang="en-US" altLang="zh-CN" sz="1400" b="0" i="0" dirty="0">
                <a:solidFill>
                  <a:srgbClr val="404040"/>
                </a:solidFill>
                <a:effectLst/>
                <a:latin typeface="Inter"/>
              </a:rPr>
              <a:t>-seq</a:t>
            </a:r>
            <a:r>
              <a:rPr lang="zh-CN" altLang="en-US" sz="1400" b="0" i="0" dirty="0">
                <a:solidFill>
                  <a:srgbClr val="404040"/>
                </a:solidFill>
                <a:effectLst/>
                <a:latin typeface="Inter"/>
              </a:rPr>
              <a:t>细胞分配概率最高的标签，并存储预测置信度。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5200885C-806B-55D8-A9E8-13A8D679EA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5450" y="4199242"/>
            <a:ext cx="42291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58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1. 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整合</a:t>
            </a:r>
            <a:r>
              <a:rPr lang="en-US" altLang="zh-CN" sz="2000" b="1" dirty="0" err="1">
                <a:solidFill>
                  <a:srgbClr val="FF0000"/>
                </a:solidFill>
                <a:latin typeface="+mj-ea"/>
                <a:ea typeface="+mj-ea"/>
              </a:rPr>
              <a:t>scRNA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-seq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数据进行细胞注释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78829" y="1141278"/>
            <a:ext cx="3537855" cy="422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步骤</a:t>
            </a:r>
            <a:r>
              <a:rPr lang="en-US" altLang="zh-CN" sz="1600" b="1" i="0" dirty="0">
                <a:solidFill>
                  <a:srgbClr val="404040"/>
                </a:solidFill>
                <a:effectLst/>
                <a:latin typeface="Inter"/>
              </a:rPr>
              <a:t>3. </a:t>
            </a: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整合结果与可视化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9847EBB-78AC-F328-2CB0-581F30207C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424" y="1711438"/>
            <a:ext cx="4512861" cy="216594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DDC55DB-5BD1-2BF9-AF3C-E380B9C735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0819" y="1328641"/>
            <a:ext cx="5922452" cy="3450877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53475447-C120-FE59-095E-45B4BEC1CE01}"/>
              </a:ext>
            </a:extLst>
          </p:cNvPr>
          <p:cNvSpPr txBox="1"/>
          <p:nvPr/>
        </p:nvSpPr>
        <p:spPr>
          <a:xfrm>
            <a:off x="1213693" y="4393373"/>
            <a:ext cx="236846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标签优化与细胞重注释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2E613259-1A68-F658-A257-FD4CE5237C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8145" y="4901574"/>
            <a:ext cx="7116260" cy="131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630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67149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2. 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使用基因活性矩阵按照</a:t>
            </a:r>
            <a:r>
              <a:rPr lang="en-US" altLang="zh-CN" sz="2000" b="1" dirty="0" err="1">
                <a:solidFill>
                  <a:srgbClr val="FF0000"/>
                </a:solidFill>
                <a:latin typeface="+mj-ea"/>
                <a:ea typeface="+mj-ea"/>
              </a:rPr>
              <a:t>scRNA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-seq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数据的思路来注释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67268" y="1089071"/>
            <a:ext cx="4412782" cy="422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条件：</a:t>
            </a:r>
            <a:r>
              <a:rPr lang="en-US" altLang="zh-CN" sz="1600" b="1" i="0" dirty="0" err="1">
                <a:solidFill>
                  <a:srgbClr val="404040"/>
                </a:solidFill>
                <a:effectLst/>
                <a:latin typeface="Inter"/>
              </a:rPr>
              <a:t>scATAC</a:t>
            </a: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数据已经计算了基因活性矩阵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3C09BA0B-7E75-4EF6-988F-8B2EA57149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318" y="1782383"/>
            <a:ext cx="9667875" cy="2171700"/>
          </a:xfrm>
          <a:prstGeom prst="rect">
            <a:avLst/>
          </a:prstGeom>
        </p:spPr>
      </p:pic>
      <p:sp>
        <p:nvSpPr>
          <p:cNvPr id="4" name="箭头: 下 3">
            <a:extLst>
              <a:ext uri="{FF2B5EF4-FFF2-40B4-BE49-F238E27FC236}">
                <a16:creationId xmlns:a16="http://schemas.microsoft.com/office/drawing/2014/main" id="{4B0A4D45-EF26-4351-9D7A-A8E3A9173AB4}"/>
              </a:ext>
            </a:extLst>
          </p:cNvPr>
          <p:cNvSpPr/>
          <p:nvPr/>
        </p:nvSpPr>
        <p:spPr>
          <a:xfrm>
            <a:off x="5224152" y="3740464"/>
            <a:ext cx="414069" cy="684363"/>
          </a:xfrm>
          <a:prstGeom prst="downArrow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EE8C56E9-CE45-4D02-BBC2-554FD8AD33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2362" y="4538099"/>
            <a:ext cx="871537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579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67149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2. 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使用基因活性矩阵按照</a:t>
            </a:r>
            <a:r>
              <a:rPr lang="en-US" altLang="zh-CN" sz="2000" b="1" dirty="0" err="1">
                <a:solidFill>
                  <a:srgbClr val="FF0000"/>
                </a:solidFill>
                <a:latin typeface="+mj-ea"/>
                <a:ea typeface="+mj-ea"/>
              </a:rPr>
              <a:t>scRNA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-seq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数据的思路来注释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67268" y="1089071"/>
            <a:ext cx="4412782" cy="422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步骤</a:t>
            </a:r>
            <a:r>
              <a:rPr lang="en-US" altLang="zh-CN" sz="1600" b="1" i="0" dirty="0">
                <a:solidFill>
                  <a:srgbClr val="404040"/>
                </a:solidFill>
                <a:effectLst/>
                <a:latin typeface="Inter"/>
              </a:rPr>
              <a:t>1. </a:t>
            </a: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搜集组织细胞类型特有的</a:t>
            </a:r>
            <a:r>
              <a:rPr lang="en-US" altLang="zh-CN" sz="1600" b="1" i="0" dirty="0">
                <a:solidFill>
                  <a:srgbClr val="404040"/>
                </a:solidFill>
                <a:effectLst/>
                <a:latin typeface="Inter"/>
              </a:rPr>
              <a:t>marker</a:t>
            </a:r>
            <a:endParaRPr lang="zh-CN" altLang="en-US" sz="1600" b="1" i="0" dirty="0">
              <a:solidFill>
                <a:srgbClr val="404040"/>
              </a:solidFill>
              <a:effectLst/>
              <a:latin typeface="Inter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FC96EDF-FBBD-C169-69D6-2E1E6FCB77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075" y="1758829"/>
            <a:ext cx="119729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502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67149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2. 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使用基因活性矩阵按照</a:t>
            </a:r>
            <a:r>
              <a:rPr lang="en-US" altLang="zh-CN" sz="2000" b="1" dirty="0" err="1">
                <a:solidFill>
                  <a:srgbClr val="FF0000"/>
                </a:solidFill>
                <a:latin typeface="+mj-ea"/>
                <a:ea typeface="+mj-ea"/>
              </a:rPr>
              <a:t>scRNA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-seq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数据的思路来注释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67268" y="1089071"/>
            <a:ext cx="4717582" cy="422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步骤</a:t>
            </a:r>
            <a:r>
              <a:rPr lang="en-US" altLang="zh-CN" sz="1600" b="1" dirty="0">
                <a:solidFill>
                  <a:srgbClr val="404040"/>
                </a:solidFill>
                <a:latin typeface="Inter"/>
              </a:rPr>
              <a:t>2</a:t>
            </a:r>
            <a:r>
              <a:rPr lang="en-US" altLang="zh-CN" sz="1600" b="1" i="0" dirty="0">
                <a:solidFill>
                  <a:srgbClr val="404040"/>
                </a:solidFill>
                <a:effectLst/>
                <a:latin typeface="Inter"/>
              </a:rPr>
              <a:t>. </a:t>
            </a: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绘制这些</a:t>
            </a:r>
            <a:r>
              <a:rPr lang="en-US" altLang="zh-CN" sz="1600" b="1" i="0" dirty="0">
                <a:solidFill>
                  <a:srgbClr val="404040"/>
                </a:solidFill>
                <a:effectLst/>
                <a:latin typeface="Inter"/>
              </a:rPr>
              <a:t>marker</a:t>
            </a:r>
            <a:r>
              <a:rPr lang="zh-CN" altLang="en-US" sz="1600" b="1" dirty="0">
                <a:solidFill>
                  <a:srgbClr val="404040"/>
                </a:solidFill>
                <a:latin typeface="Inter"/>
              </a:rPr>
              <a:t>在所有</a:t>
            </a:r>
            <a:r>
              <a:rPr lang="en-US" altLang="zh-CN" sz="1600" b="1" dirty="0">
                <a:solidFill>
                  <a:srgbClr val="404040"/>
                </a:solidFill>
                <a:latin typeface="Inter"/>
              </a:rPr>
              <a:t>cluster</a:t>
            </a:r>
            <a:r>
              <a:rPr lang="zh-CN" altLang="en-US" sz="1600" b="1" dirty="0">
                <a:solidFill>
                  <a:srgbClr val="404040"/>
                </a:solidFill>
                <a:latin typeface="Inter"/>
              </a:rPr>
              <a:t>中的表达情况</a:t>
            </a:r>
            <a:endParaRPr lang="zh-CN" altLang="en-US" sz="1600" b="1" i="0" dirty="0">
              <a:solidFill>
                <a:srgbClr val="404040"/>
              </a:solidFill>
              <a:effectLst/>
              <a:latin typeface="Inter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DFD26DF-D0A1-CB29-EC35-F9F14DF428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01679"/>
            <a:ext cx="12192000" cy="4207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2151DDD-7BC1-3426-9C53-16FD8A6123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0487" y="2039378"/>
            <a:ext cx="7120663" cy="4761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2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67149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2. 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使用基因活性矩阵按照</a:t>
            </a:r>
            <a:r>
              <a:rPr lang="en-US" altLang="zh-CN" sz="2000" b="1" dirty="0" err="1">
                <a:solidFill>
                  <a:srgbClr val="FF0000"/>
                </a:solidFill>
                <a:latin typeface="+mj-ea"/>
                <a:ea typeface="+mj-ea"/>
              </a:rPr>
              <a:t>scRNA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-seq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数据的思路来注释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67268" y="1089071"/>
            <a:ext cx="6908332" cy="422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步骤</a:t>
            </a:r>
            <a:r>
              <a:rPr lang="en-US" altLang="zh-CN" sz="1600" b="1" i="0" dirty="0">
                <a:solidFill>
                  <a:srgbClr val="404040"/>
                </a:solidFill>
                <a:effectLst/>
                <a:latin typeface="Inter"/>
              </a:rPr>
              <a:t>3. </a:t>
            </a: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根据</a:t>
            </a:r>
            <a:r>
              <a:rPr lang="zh-CN" altLang="en-US" sz="1600" b="1" dirty="0">
                <a:solidFill>
                  <a:srgbClr val="404040"/>
                </a:solidFill>
                <a:latin typeface="Inter"/>
              </a:rPr>
              <a:t>不同</a:t>
            </a:r>
            <a:r>
              <a:rPr lang="en-US" altLang="zh-CN" sz="1600" b="1" dirty="0">
                <a:solidFill>
                  <a:srgbClr val="404040"/>
                </a:solidFill>
                <a:latin typeface="Inter"/>
              </a:rPr>
              <a:t>cluster</a:t>
            </a:r>
            <a:r>
              <a:rPr lang="zh-CN" altLang="en-US" sz="1600" b="1" dirty="0">
                <a:solidFill>
                  <a:srgbClr val="404040"/>
                </a:solidFill>
                <a:latin typeface="Inter"/>
              </a:rPr>
              <a:t>中</a:t>
            </a:r>
            <a:r>
              <a:rPr lang="en-US" altLang="zh-CN" sz="1600" b="1" dirty="0">
                <a:solidFill>
                  <a:srgbClr val="404040"/>
                </a:solidFill>
                <a:latin typeface="Inter"/>
              </a:rPr>
              <a:t>marker</a:t>
            </a:r>
            <a:r>
              <a:rPr lang="zh-CN" altLang="en-US" sz="1600" b="1" dirty="0">
                <a:solidFill>
                  <a:srgbClr val="404040"/>
                </a:solidFill>
                <a:latin typeface="Inter"/>
              </a:rPr>
              <a:t>基因的表达情况为其手动添加细胞类型</a:t>
            </a:r>
            <a:endParaRPr lang="en-US" altLang="zh-CN" sz="1600" b="1" i="0" dirty="0">
              <a:solidFill>
                <a:srgbClr val="404040"/>
              </a:solidFill>
              <a:effectLst/>
              <a:latin typeface="Inter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43A876CA-681E-D8F5-59EB-27469158C9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909482"/>
            <a:ext cx="12192000" cy="3039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66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67149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2. 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使用基因活性矩阵按照</a:t>
            </a:r>
            <a:r>
              <a:rPr lang="en-US" altLang="zh-CN" sz="2000" b="1" dirty="0" err="1">
                <a:solidFill>
                  <a:srgbClr val="FF0000"/>
                </a:solidFill>
                <a:latin typeface="+mj-ea"/>
                <a:ea typeface="+mj-ea"/>
              </a:rPr>
              <a:t>scRNA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-seq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数据的思路来注释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67268" y="1089071"/>
            <a:ext cx="6908332" cy="422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步骤</a:t>
            </a:r>
            <a:r>
              <a:rPr lang="en-US" altLang="zh-CN" sz="1600" b="1" dirty="0">
                <a:solidFill>
                  <a:srgbClr val="404040"/>
                </a:solidFill>
                <a:latin typeface="Inter"/>
              </a:rPr>
              <a:t>4</a:t>
            </a:r>
            <a:r>
              <a:rPr lang="en-US" altLang="zh-CN" sz="1600" b="1" i="0" dirty="0">
                <a:solidFill>
                  <a:srgbClr val="404040"/>
                </a:solidFill>
                <a:effectLst/>
                <a:latin typeface="Inter"/>
              </a:rPr>
              <a:t>. </a:t>
            </a: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细胞类型注释结果可视化</a:t>
            </a:r>
            <a:endParaRPr lang="en-US" altLang="zh-CN" sz="1600" b="1" i="0" dirty="0">
              <a:solidFill>
                <a:srgbClr val="404040"/>
              </a:solidFill>
              <a:effectLst/>
              <a:latin typeface="Inter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098CCE7-C18E-B415-90E5-B4579950B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543285"/>
            <a:ext cx="12192000" cy="24621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BAD3F89-E156-2661-356F-A1987A46D4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8739" y="1789496"/>
            <a:ext cx="7497161" cy="5025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6701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399</Words>
  <Application>Microsoft Office PowerPoint</Application>
  <PresentationFormat>宽屏</PresentationFormat>
  <Paragraphs>30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Inter</vt:lpstr>
      <vt:lpstr>微软雅黑</vt:lpstr>
      <vt:lpstr>Arial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荣凯 吕</cp:lastModifiedBy>
  <cp:revision>158</cp:revision>
  <dcterms:created xsi:type="dcterms:W3CDTF">2019-06-19T02:08:00Z</dcterms:created>
  <dcterms:modified xsi:type="dcterms:W3CDTF">2025-04-18T11:23:34Z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12079067DF084F67B6B526493E2018BA_11</vt:lpwstr>
  </property>
</Properties>
</file>